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media/image171.jpg" ContentType="image/jpeg"/>
  <Override PartName="/ppt/media/image175.jpg" ContentType="image/jpeg"/>
  <Override PartName="/ppt/media/image180.jpg" ContentType="image/jpeg"/>
  <Override PartName="/ppt/media/image191.jpg" ContentType="image/jpeg"/>
  <Override PartName="/ppt/media/image200.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47"/>
  </p:notesMasterIdLst>
  <p:handoutMasterIdLst>
    <p:handoutMasterId r:id="rId48"/>
  </p:handoutMasterIdLst>
  <p:sldIdLst>
    <p:sldId id="620" r:id="rId11"/>
    <p:sldId id="687" r:id="rId12"/>
    <p:sldId id="688" r:id="rId13"/>
    <p:sldId id="689" r:id="rId14"/>
    <p:sldId id="690" r:id="rId15"/>
    <p:sldId id="691" r:id="rId16"/>
    <p:sldId id="692" r:id="rId17"/>
    <p:sldId id="693" r:id="rId18"/>
    <p:sldId id="694" r:id="rId19"/>
    <p:sldId id="695" r:id="rId20"/>
    <p:sldId id="696" r:id="rId21"/>
    <p:sldId id="698" r:id="rId22"/>
    <p:sldId id="697" r:id="rId23"/>
    <p:sldId id="700" r:id="rId24"/>
    <p:sldId id="699" r:id="rId25"/>
    <p:sldId id="701" r:id="rId26"/>
    <p:sldId id="702" r:id="rId27"/>
    <p:sldId id="703" r:id="rId28"/>
    <p:sldId id="705" r:id="rId29"/>
    <p:sldId id="706" r:id="rId30"/>
    <p:sldId id="712" r:id="rId31"/>
    <p:sldId id="707" r:id="rId32"/>
    <p:sldId id="708" r:id="rId33"/>
    <p:sldId id="709" r:id="rId34"/>
    <p:sldId id="710" r:id="rId35"/>
    <p:sldId id="713" r:id="rId36"/>
    <p:sldId id="714" r:id="rId37"/>
    <p:sldId id="715" r:id="rId38"/>
    <p:sldId id="791" r:id="rId39"/>
    <p:sldId id="716" r:id="rId40"/>
    <p:sldId id="717" r:id="rId41"/>
    <p:sldId id="718" r:id="rId42"/>
    <p:sldId id="719" r:id="rId43"/>
    <p:sldId id="721" r:id="rId44"/>
    <p:sldId id="457" r:id="rId45"/>
    <p:sldId id="458" r:id="rId46"/>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Montserrat Bold" panose="020B0604020202020204" charset="0"/>
      <p:bold r:id="rId57"/>
      <p:italic r:id="rId58"/>
      <p:boldItalic r:id="rId59"/>
    </p:embeddedFont>
    <p:embeddedFont>
      <p:font typeface="Montserrat ExtraBold" panose="00000900000000000000" pitchFamily="2" charset="0"/>
      <p:bold r:id="rId60"/>
      <p:italic r:id="rId61"/>
      <p:boldItalic r:id="rId62"/>
    </p:embeddedFont>
    <p:embeddedFont>
      <p:font typeface="Montserrat Light" panose="00000400000000000000" pitchFamily="2" charset="0"/>
      <p:regular r:id="rId63"/>
      <p:italic r:id="rId64"/>
    </p:embeddedFont>
    <p:embeddedFont>
      <p:font typeface="Montserrat Medium" panose="00000600000000000000" pitchFamily="2" charset="0"/>
      <p:regular r:id="rId65"/>
      <p:italic r:id="rId66"/>
    </p:embeddedFont>
    <p:embeddedFont>
      <p:font typeface="Montserrat SemiBold" panose="00000700000000000000" pitchFamily="2" charset="0"/>
      <p:regular r:id="rId67"/>
      <p:bold r:id="rId68"/>
      <p:italic r:id="rId69"/>
      <p:boldItalic r:id="rId70"/>
    </p:embeddedFont>
    <p:embeddedFont>
      <p:font typeface="Open Sans Light" panose="020B0306030504020204" pitchFamily="34" charset="0"/>
      <p:regular r:id="rId71"/>
      <p:italic r:id="rId72"/>
    </p:embeddedFont>
  </p:embeddedFontLst>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Fundamentos de ASP.NET Core" id="{98B5AB9B-A6F1-4076-895A-72BE045F030A}">
          <p14:sldIdLst>
            <p14:sldId id="687"/>
            <p14:sldId id="688"/>
            <p14:sldId id="689"/>
            <p14:sldId id="690"/>
            <p14:sldId id="691"/>
            <p14:sldId id="692"/>
            <p14:sldId id="693"/>
            <p14:sldId id="694"/>
            <p14:sldId id="695"/>
            <p14:sldId id="696"/>
            <p14:sldId id="698"/>
            <p14:sldId id="697"/>
            <p14:sldId id="700"/>
            <p14:sldId id="699"/>
            <p14:sldId id="701"/>
            <p14:sldId id="702"/>
            <p14:sldId id="703"/>
            <p14:sldId id="705"/>
            <p14:sldId id="706"/>
            <p14:sldId id="712"/>
            <p14:sldId id="707"/>
            <p14:sldId id="708"/>
            <p14:sldId id="709"/>
            <p14:sldId id="710"/>
            <p14:sldId id="713"/>
            <p14:sldId id="714"/>
            <p14:sldId id="715"/>
            <p14:sldId id="791"/>
            <p14:sldId id="716"/>
            <p14:sldId id="717"/>
            <p14:sldId id="718"/>
            <p14:sldId id="719"/>
            <p14:sldId id="721"/>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73" autoAdjust="0"/>
    <p:restoredTop sz="94660"/>
  </p:normalViewPr>
  <p:slideViewPr>
    <p:cSldViewPr snapToGrid="0">
      <p:cViewPr varScale="1">
        <p:scale>
          <a:sx n="103" d="100"/>
          <a:sy n="103" d="100"/>
        </p:scale>
        <p:origin x="114" y="216"/>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13.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ags" Target="tags/tag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23.fntdata"/><Relationship Id="rId2" Type="http://schemas.openxmlformats.org/officeDocument/2006/relationships/customXml" Target="../customXml/item2.xml"/><Relationship Id="rId29"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11/14/2022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14274952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image" Target="../media/image1.png"/><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heme" Target="../theme/theme2.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4.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1.pn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heme" Target="../theme/theme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image" Target="../media/image1.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theme" Target="../theme/theme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8" Type="http://schemas.openxmlformats.org/officeDocument/2006/relationships/slideLayout" Target="../slideLayouts/slideLayout110.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20" Type="http://schemas.openxmlformats.org/officeDocument/2006/relationships/slideLayout" Target="../slideLayouts/slideLayout122.xml"/><Relationship Id="rId4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4"/>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5" r:id="rId19"/>
    <p:sldLayoutId id="2147483936" r:id="rId20"/>
    <p:sldLayoutId id="2147483937" r:id="rId21"/>
    <p:sldLayoutId id="214748394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8.jp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jp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image" Target="../media/image188.png"/><Relationship Id="rId1" Type="http://schemas.openxmlformats.org/officeDocument/2006/relationships/slideLayout" Target="../slideLayouts/slideLayout38.xm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hyperlink" Target="https://learn.microsoft.com/en-us/aspnet/core/tutorials/min-web-api?view=aspnetcore-6.0&amp;tabs=visual-studio#differences-between-minimal-apis-and-apis-with-controllers" TargetMode="Externa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de </a:t>
            </a:r>
            <a:r>
              <a:rPr lang="en-US" dirty="0" err="1"/>
              <a:t>servicios</a:t>
            </a:r>
            <a:r>
              <a:rPr lang="en-US" dirty="0"/>
              <a:t>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1"/>
            <a:ext cx="10486877" cy="1314162"/>
          </a:xfrm>
        </p:spPr>
        <p:txBody>
          <a:bodyPr/>
          <a:lstStyle/>
          <a:p>
            <a:r>
              <a:rPr lang="es-ES" sz="2000" dirty="0"/>
              <a:t>Los servicios pueden inyectarse en constructores y métodos del </a:t>
            </a:r>
            <a:r>
              <a:rPr lang="es-ES" sz="2000" dirty="0" err="1"/>
              <a:t>framework</a:t>
            </a:r>
            <a:r>
              <a:rPr lang="es-ES" sz="2000" dirty="0"/>
              <a:t>, así como en otros servicios.</a:t>
            </a:r>
          </a:p>
          <a:p>
            <a:r>
              <a:rPr lang="es-ES" sz="2000" dirty="0"/>
              <a:t>ASP.NET Core se encarga de hacer </a:t>
            </a:r>
            <a:r>
              <a:rPr lang="es-ES" sz="2000" dirty="0" err="1"/>
              <a:t>Dispose</a:t>
            </a:r>
            <a:r>
              <a:rPr lang="es-ES" sz="2000" dirty="0"/>
              <a:t> por nosotros de los servicios </a:t>
            </a:r>
            <a:r>
              <a:rPr lang="es-ES" sz="2000" dirty="0" err="1"/>
              <a:t>IDisposables</a:t>
            </a:r>
            <a:endParaRPr lang="es-ES" sz="2000" dirty="0"/>
          </a:p>
        </p:txBody>
      </p:sp>
      <p:pic>
        <p:nvPicPr>
          <p:cNvPr id="4" name="object 5">
            <a:extLst>
              <a:ext uri="{FF2B5EF4-FFF2-40B4-BE49-F238E27FC236}">
                <a16:creationId xmlns:a16="http://schemas.microsoft.com/office/drawing/2014/main" id="{35B78C72-6691-97CE-990F-2D7BDD7A0B81}"/>
              </a:ext>
            </a:extLst>
          </p:cNvPr>
          <p:cNvPicPr>
            <a:picLocks noGrp="1"/>
          </p:cNvPicPr>
          <p:nvPr>
            <p:ph type="pic" sz="quarter" idx="15"/>
          </p:nvPr>
        </p:nvPicPr>
        <p:blipFill>
          <a:blip r:embed="rId2" cstate="print"/>
          <a:stretch>
            <a:fillRect/>
          </a:stretch>
        </p:blipFill>
        <p:spPr>
          <a:xfrm>
            <a:off x="145842" y="4187822"/>
            <a:ext cx="6800850" cy="2228850"/>
          </a:xfrm>
          <a:prstGeom prst="rect">
            <a:avLst/>
          </a:prstGeom>
        </p:spPr>
      </p:pic>
      <p:pic>
        <p:nvPicPr>
          <p:cNvPr id="9" name="object 6">
            <a:extLst>
              <a:ext uri="{FF2B5EF4-FFF2-40B4-BE49-F238E27FC236}">
                <a16:creationId xmlns:a16="http://schemas.microsoft.com/office/drawing/2014/main" id="{13245722-628B-784E-C87A-80D60C04AB07}"/>
              </a:ext>
            </a:extLst>
          </p:cNvPr>
          <p:cNvPicPr/>
          <p:nvPr/>
        </p:nvPicPr>
        <p:blipFill>
          <a:blip r:embed="rId3" cstate="print"/>
          <a:stretch>
            <a:fillRect/>
          </a:stretch>
        </p:blipFill>
        <p:spPr>
          <a:xfrm>
            <a:off x="6946692" y="4187823"/>
            <a:ext cx="5073270" cy="2228849"/>
          </a:xfrm>
          <a:prstGeom prst="rect">
            <a:avLst/>
          </a:prstGeom>
        </p:spPr>
      </p:pic>
    </p:spTree>
    <p:extLst>
      <p:ext uri="{BB962C8B-B14F-4D97-AF65-F5344CB8AC3E}">
        <p14:creationId xmlns:p14="http://schemas.microsoft.com/office/powerpoint/2010/main" val="400073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Ciclo</a:t>
            </a:r>
            <a:r>
              <a:rPr lang="en-US" dirty="0"/>
              <a:t> de </a:t>
            </a:r>
            <a:r>
              <a:rPr lang="en-US" dirty="0" err="1"/>
              <a:t>vida</a:t>
            </a:r>
            <a:r>
              <a:rPr lang="en-US" dirty="0"/>
              <a:t> de </a:t>
            </a:r>
            <a:r>
              <a:rPr lang="en-US" dirty="0" err="1"/>
              <a:t>los</a:t>
            </a:r>
            <a:r>
              <a:rPr lang="en-US" dirty="0"/>
              <a:t> </a:t>
            </a:r>
            <a:r>
              <a:rPr lang="en-US" dirty="0" err="1"/>
              <a:t>servicios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err="1">
                <a:solidFill>
                  <a:schemeClr val="accent1"/>
                </a:solidFill>
              </a:rPr>
              <a:t>Singleton</a:t>
            </a:r>
            <a:r>
              <a:rPr lang="es-ES" sz="2000" dirty="0"/>
              <a:t>: Se crea la instancia del servicio la primera vez que es necesario, y se mantiene durante toda la ejecución del servidor</a:t>
            </a:r>
          </a:p>
          <a:p>
            <a:pPr lvl="1"/>
            <a:r>
              <a:rPr lang="es-ES" sz="1600" dirty="0"/>
              <a:t>Muy eficiente</a:t>
            </a:r>
          </a:p>
          <a:p>
            <a:pPr lvl="1"/>
            <a:r>
              <a:rPr lang="es-ES" sz="1600" dirty="0"/>
              <a:t>Cuidado con el acceso simultáneo si hay estado</a:t>
            </a:r>
          </a:p>
          <a:p>
            <a:pPr lvl="1"/>
            <a:r>
              <a:rPr lang="es-ES" sz="1600" dirty="0"/>
              <a:t>Cuidado con </a:t>
            </a:r>
            <a:r>
              <a:rPr lang="es-ES" sz="1600" dirty="0" err="1"/>
              <a:t>memory</a:t>
            </a:r>
            <a:r>
              <a:rPr lang="es-ES" sz="1600" dirty="0"/>
              <a:t> </a:t>
            </a:r>
            <a:r>
              <a:rPr lang="es-ES" sz="1600" dirty="0" err="1"/>
              <a:t>leaks</a:t>
            </a:r>
            <a:endParaRPr lang="es-ES" sz="1600" dirty="0"/>
          </a:p>
          <a:p>
            <a:r>
              <a:rPr lang="es-ES" sz="2000" dirty="0" err="1">
                <a:solidFill>
                  <a:schemeClr val="accent1"/>
                </a:solidFill>
              </a:rPr>
              <a:t>Scoped</a:t>
            </a:r>
            <a:r>
              <a:rPr lang="es-ES" sz="2000" dirty="0"/>
              <a:t>: Se crea una nueva instancia del servicio para cada petición.</a:t>
            </a:r>
          </a:p>
          <a:p>
            <a:pPr lvl="1"/>
            <a:r>
              <a:rPr lang="es-ES" sz="1600" dirty="0"/>
              <a:t>Ideal para mantener estado durante el flujo de una petición</a:t>
            </a:r>
          </a:p>
          <a:p>
            <a:r>
              <a:rPr lang="es-ES" sz="2000" dirty="0" err="1">
                <a:solidFill>
                  <a:schemeClr val="accent1"/>
                </a:solidFill>
              </a:rPr>
              <a:t>Trasient</a:t>
            </a:r>
            <a:r>
              <a:rPr lang="es-ES" sz="2000" dirty="0"/>
              <a:t>: Cada vez que se solicita el servicio se crea una nueva instancia</a:t>
            </a:r>
          </a:p>
          <a:p>
            <a:pPr lvl="1"/>
            <a:r>
              <a:rPr lang="es-ES" sz="1600" dirty="0"/>
              <a:t>Sólo para servicios muy ligeros que no importe </a:t>
            </a:r>
            <a:r>
              <a:rPr lang="es-ES" sz="1600" dirty="0" err="1"/>
              <a:t>reinstanciar</a:t>
            </a:r>
            <a:r>
              <a:rPr lang="es-ES" sz="1600" dirty="0"/>
              <a:t> múltiples veces</a:t>
            </a:r>
          </a:p>
        </p:txBody>
      </p:sp>
    </p:spTree>
    <p:extLst>
      <p:ext uri="{BB962C8B-B14F-4D97-AF65-F5344CB8AC3E}">
        <p14:creationId xmlns:p14="http://schemas.microsoft.com/office/powerpoint/2010/main" val="1558325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Dependencias</a:t>
            </a:r>
            <a:r>
              <a:rPr lang="en-US" dirty="0"/>
              <a:t> entre </a:t>
            </a:r>
            <a:r>
              <a:rPr lang="en-US" dirty="0" err="1"/>
              <a:t>servicios</a:t>
            </a:r>
            <a:r>
              <a:rPr lang="en-US" dirty="0"/>
              <a:t> con </a:t>
            </a:r>
            <a:r>
              <a:rPr lang="en-US" dirty="0" err="1"/>
              <a:t>distintos</a:t>
            </a:r>
            <a:r>
              <a:rPr lang="en-US" dirty="0"/>
              <a:t> </a:t>
            </a:r>
            <a:r>
              <a:rPr lang="en-US" dirty="0" err="1"/>
              <a:t>ciclos</a:t>
            </a:r>
            <a:r>
              <a:rPr lang="en-US" dirty="0"/>
              <a:t> de </a:t>
            </a:r>
            <a:r>
              <a:rPr lang="en-US" dirty="0" err="1"/>
              <a:t>vida</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923950"/>
            <a:ext cx="9040849" cy="3421288"/>
          </a:xfrm>
        </p:spPr>
        <p:txBody>
          <a:bodyPr/>
          <a:lstStyle/>
          <a:p>
            <a:r>
              <a:rPr lang="es-ES" sz="2000" dirty="0" err="1">
                <a:solidFill>
                  <a:schemeClr val="accent1"/>
                </a:solidFill>
              </a:rPr>
              <a:t>Singleton</a:t>
            </a:r>
            <a:r>
              <a:rPr lang="es-ES" sz="2000" dirty="0"/>
              <a:t>: Sólo debería depender de otros </a:t>
            </a:r>
            <a:r>
              <a:rPr lang="es-ES" sz="2000" dirty="0" err="1"/>
              <a:t>singleton</a:t>
            </a:r>
            <a:endParaRPr lang="es-ES" sz="1600" dirty="0"/>
          </a:p>
          <a:p>
            <a:r>
              <a:rPr lang="es-ES" sz="2000" dirty="0" err="1">
                <a:solidFill>
                  <a:schemeClr val="accent1"/>
                </a:solidFill>
              </a:rPr>
              <a:t>Scoped</a:t>
            </a:r>
            <a:r>
              <a:rPr lang="es-ES" sz="2000" dirty="0"/>
              <a:t>: Sólo debería depender de otros </a:t>
            </a:r>
            <a:r>
              <a:rPr lang="es-ES" sz="2000" dirty="0" err="1"/>
              <a:t>singleton</a:t>
            </a:r>
            <a:r>
              <a:rPr lang="es-ES" sz="2000" dirty="0"/>
              <a:t> o </a:t>
            </a:r>
            <a:r>
              <a:rPr lang="es-ES" sz="2000" dirty="0" err="1"/>
              <a:t>scoped</a:t>
            </a:r>
            <a:endParaRPr lang="es-ES" sz="1600" dirty="0"/>
          </a:p>
          <a:p>
            <a:r>
              <a:rPr lang="es-ES" sz="2000" dirty="0" err="1">
                <a:solidFill>
                  <a:schemeClr val="accent1"/>
                </a:solidFill>
              </a:rPr>
              <a:t>Trasient</a:t>
            </a:r>
            <a:r>
              <a:rPr lang="es-ES" sz="2000" dirty="0"/>
              <a:t>: Puede depender servicios con cualquier ciclo de vida</a:t>
            </a:r>
          </a:p>
          <a:p>
            <a:endParaRPr lang="es-ES" sz="2000" dirty="0"/>
          </a:p>
          <a:p>
            <a:endParaRPr lang="es-ES" sz="1600" dirty="0"/>
          </a:p>
          <a:p>
            <a:endParaRPr lang="es-ES" dirty="0"/>
          </a:p>
        </p:txBody>
      </p:sp>
    </p:spTree>
    <p:extLst>
      <p:ext uri="{BB962C8B-B14F-4D97-AF65-F5344CB8AC3E}">
        <p14:creationId xmlns:p14="http://schemas.microsoft.com/office/powerpoint/2010/main" val="161126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inyección</a:t>
            </a:r>
            <a:r>
              <a:rPr lang="en-US" dirty="0"/>
              <a:t> de </a:t>
            </a:r>
            <a:r>
              <a:rPr lang="en-US" dirty="0" err="1"/>
              <a:t>dependencias</a:t>
            </a:r>
            <a:endParaRPr lang="en-ES" dirty="0"/>
          </a:p>
        </p:txBody>
      </p:sp>
      <p:pic>
        <p:nvPicPr>
          <p:cNvPr id="5" name="Marcador de posición de imagen 4" descr="Tres libros perfectamente apilados">
            <a:extLst>
              <a:ext uri="{FF2B5EF4-FFF2-40B4-BE49-F238E27FC236}">
                <a16:creationId xmlns:a16="http://schemas.microsoft.com/office/drawing/2014/main" id="{89BB6D5C-7AF7-696F-6DE0-7CC44377B0C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3502477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El </a:t>
            </a:r>
            <a:r>
              <a:rPr lang="en-US" dirty="0" err="1"/>
              <a:t>patrón</a:t>
            </a:r>
            <a:r>
              <a:rPr lang="en-US" dirty="0"/>
              <a:t> builder</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11227" y="2222206"/>
            <a:ext cx="4809090" cy="4327450"/>
          </a:xfrm>
        </p:spPr>
        <p:txBody>
          <a:bodyPr/>
          <a:lstStyle/>
          <a:p>
            <a:pPr marL="342900" indent="-342900">
              <a:buFont typeface="Arial" panose="020B0604020202020204" pitchFamily="34" charset="0"/>
              <a:buChar char="•"/>
            </a:pPr>
            <a:r>
              <a:rPr lang="en-US" dirty="0"/>
              <a:t>Permite </a:t>
            </a:r>
            <a:r>
              <a:rPr lang="en-US" dirty="0" err="1"/>
              <a:t>separar</a:t>
            </a:r>
            <a:r>
              <a:rPr lang="en-US" dirty="0"/>
              <a:t> la </a:t>
            </a:r>
            <a:r>
              <a:rPr lang="en-US" dirty="0" err="1"/>
              <a:t>configuración</a:t>
            </a:r>
            <a:r>
              <a:rPr lang="en-US" dirty="0"/>
              <a:t> de un </a:t>
            </a:r>
            <a:r>
              <a:rPr lang="en-US" dirty="0" err="1"/>
              <a:t>objeto</a:t>
            </a:r>
            <a:r>
              <a:rPr lang="en-US" dirty="0"/>
              <a:t> </a:t>
            </a:r>
            <a:r>
              <a:rPr lang="en-US" dirty="0" err="1"/>
              <a:t>complejo</a:t>
            </a:r>
            <a:r>
              <a:rPr lang="en-US" dirty="0"/>
              <a:t> de </a:t>
            </a:r>
            <a:r>
              <a:rPr lang="en-US" dirty="0" err="1"/>
              <a:t>su</a:t>
            </a:r>
            <a:r>
              <a:rPr lang="en-US" dirty="0"/>
              <a:t> </a:t>
            </a:r>
            <a:r>
              <a:rPr lang="en-US" dirty="0" err="1"/>
              <a:t>instanciación</a:t>
            </a:r>
            <a:endParaRPr lang="en-US" dirty="0"/>
          </a:p>
          <a:p>
            <a:pPr marL="342900" indent="-342900">
              <a:buFont typeface="Arial" panose="020B0604020202020204" pitchFamily="34" charset="0"/>
              <a:buChar char="•"/>
            </a:pPr>
            <a:r>
              <a:rPr lang="en-US" dirty="0"/>
              <a:t>Los </a:t>
            </a:r>
            <a:r>
              <a:rPr lang="en-US" dirty="0" err="1"/>
              <a:t>métodos</a:t>
            </a:r>
            <a:r>
              <a:rPr lang="en-US" dirty="0"/>
              <a:t> del builder </a:t>
            </a:r>
            <a:r>
              <a:rPr lang="en-US" dirty="0" err="1"/>
              <a:t>establecen</a:t>
            </a:r>
            <a:r>
              <a:rPr lang="en-US" dirty="0"/>
              <a:t> </a:t>
            </a:r>
            <a:r>
              <a:rPr lang="en-US" dirty="0" err="1"/>
              <a:t>configuración</a:t>
            </a:r>
            <a:r>
              <a:rPr lang="en-US" dirty="0"/>
              <a:t> y </a:t>
            </a:r>
            <a:r>
              <a:rPr lang="en-US" dirty="0" err="1"/>
              <a:t>devuelven</a:t>
            </a:r>
            <a:r>
              <a:rPr lang="en-US" dirty="0"/>
              <a:t> la </a:t>
            </a:r>
            <a:r>
              <a:rPr lang="en-US" dirty="0" err="1"/>
              <a:t>propia</a:t>
            </a:r>
            <a:r>
              <a:rPr lang="en-US" dirty="0"/>
              <a:t> </a:t>
            </a:r>
            <a:r>
              <a:rPr lang="en-US" dirty="0" err="1"/>
              <a:t>instancia</a:t>
            </a:r>
            <a:r>
              <a:rPr lang="en-US" dirty="0"/>
              <a:t> del builder</a:t>
            </a:r>
          </a:p>
          <a:p>
            <a:pPr marL="342900" indent="-342900">
              <a:buFont typeface="Arial" panose="020B0604020202020204" pitchFamily="34" charset="0"/>
              <a:buChar char="•"/>
            </a:pPr>
            <a:r>
              <a:rPr lang="en-US" dirty="0"/>
              <a:t>Un </a:t>
            </a:r>
            <a:r>
              <a:rPr lang="en-US" dirty="0" err="1"/>
              <a:t>método</a:t>
            </a:r>
            <a:r>
              <a:rPr lang="en-US" dirty="0"/>
              <a:t> especial </a:t>
            </a:r>
            <a:r>
              <a:rPr lang="en-US" dirty="0" err="1"/>
              <a:t>crea</a:t>
            </a:r>
            <a:r>
              <a:rPr lang="en-US" dirty="0"/>
              <a:t> la </a:t>
            </a:r>
            <a:r>
              <a:rPr lang="en-US" dirty="0" err="1"/>
              <a:t>instancia</a:t>
            </a:r>
            <a:r>
              <a:rPr lang="en-US" dirty="0"/>
              <a:t> del </a:t>
            </a:r>
            <a:r>
              <a:rPr lang="en-US" dirty="0" err="1"/>
              <a:t>objeto</a:t>
            </a:r>
            <a:r>
              <a:rPr lang="en-US" dirty="0"/>
              <a:t> a </a:t>
            </a:r>
            <a:r>
              <a:rPr lang="en-US" dirty="0" err="1"/>
              <a:t>construir</a:t>
            </a:r>
            <a:endParaRPr lang="en-US" dirty="0"/>
          </a:p>
          <a:p>
            <a:pPr marL="342900" indent="-342900">
              <a:buFont typeface="Arial" panose="020B0604020202020204" pitchFamily="34" charset="0"/>
              <a:buChar char="•"/>
            </a:pPr>
            <a:r>
              <a:rPr lang="en-US" dirty="0"/>
              <a:t>Una </a:t>
            </a:r>
            <a:r>
              <a:rPr lang="en-US" dirty="0" err="1"/>
              <a:t>misma</a:t>
            </a:r>
            <a:r>
              <a:rPr lang="en-US" dirty="0"/>
              <a:t> </a:t>
            </a:r>
            <a:r>
              <a:rPr lang="en-US" dirty="0" err="1"/>
              <a:t>configuración</a:t>
            </a:r>
            <a:r>
              <a:rPr lang="en-US" dirty="0"/>
              <a:t> se </a:t>
            </a:r>
            <a:r>
              <a:rPr lang="en-US" dirty="0" err="1"/>
              <a:t>puede</a:t>
            </a:r>
            <a:r>
              <a:rPr lang="en-US" dirty="0"/>
              <a:t> usar para </a:t>
            </a:r>
            <a:r>
              <a:rPr lang="en-US" dirty="0" err="1"/>
              <a:t>crear</a:t>
            </a:r>
            <a:r>
              <a:rPr lang="en-US" dirty="0"/>
              <a:t> </a:t>
            </a:r>
            <a:r>
              <a:rPr lang="en-US" dirty="0" err="1"/>
              <a:t>muchas</a:t>
            </a:r>
            <a:r>
              <a:rPr lang="en-US" dirty="0"/>
              <a:t> </a:t>
            </a:r>
            <a:r>
              <a:rPr lang="en-US" dirty="0" err="1"/>
              <a:t>instancias</a:t>
            </a:r>
            <a:r>
              <a:rPr lang="en-US" dirty="0"/>
              <a:t> </a:t>
            </a:r>
            <a:r>
              <a:rPr lang="en-US" dirty="0" err="1"/>
              <a:t>distintas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3" y="308344"/>
            <a:ext cx="6023750" cy="6400800"/>
          </a:xfrm>
        </p:spPr>
        <p:txBody>
          <a:bodyPr/>
          <a:lstStyle/>
          <a:p>
            <a:r>
              <a:rPr lang="en-US" dirty="0"/>
              <a:t>public class </a:t>
            </a:r>
            <a:r>
              <a:rPr lang="en-US" dirty="0" err="1"/>
              <a:t>PizzaBuilder</a:t>
            </a:r>
            <a:endParaRPr lang="en-US" dirty="0"/>
          </a:p>
          <a:p>
            <a:r>
              <a:rPr lang="en-US" dirty="0"/>
              <a:t>{</a:t>
            </a:r>
          </a:p>
          <a:p>
            <a:r>
              <a:rPr lang="en-US" dirty="0"/>
              <a:t>    private string _masa = “Suave”</a:t>
            </a:r>
          </a:p>
          <a:p>
            <a:r>
              <a:rPr lang="en-US" dirty="0"/>
              <a:t>    private string? _salsa = null;</a:t>
            </a:r>
          </a:p>
          <a:p>
            <a:r>
              <a:rPr lang="en-US" dirty="0"/>
              <a:t>	    </a:t>
            </a:r>
          </a:p>
          <a:p>
            <a:r>
              <a:rPr lang="en-US" dirty="0"/>
              <a:t>    public </a:t>
            </a:r>
            <a:r>
              <a:rPr lang="en-US" dirty="0" err="1"/>
              <a:t>PizzaFluentBuilder</a:t>
            </a:r>
            <a:r>
              <a:rPr lang="en-US" dirty="0"/>
              <a:t> </a:t>
            </a:r>
            <a:r>
              <a:rPr lang="en-US" dirty="0" err="1"/>
              <a:t>ConMasaCocida</a:t>
            </a:r>
            <a:r>
              <a:rPr lang="en-US" dirty="0"/>
              <a:t>()</a:t>
            </a:r>
          </a:p>
          <a:p>
            <a:r>
              <a:rPr lang="en-US" dirty="0"/>
              <a:t>    {</a:t>
            </a:r>
          </a:p>
          <a:p>
            <a:r>
              <a:rPr lang="en-US" dirty="0"/>
              <a:t>        _masa = “</a:t>
            </a:r>
            <a:r>
              <a:rPr lang="en-US" dirty="0" err="1"/>
              <a:t>Cocida</a:t>
            </a:r>
            <a:r>
              <a:rPr lang="en-US" dirty="0"/>
              <a:t>”;</a:t>
            </a:r>
          </a:p>
          <a:p>
            <a:r>
              <a:rPr lang="en-US" dirty="0"/>
              <a:t>        return this;</a:t>
            </a:r>
          </a:p>
          <a:p>
            <a:r>
              <a:rPr lang="en-US" dirty="0"/>
              <a:t>    }</a:t>
            </a:r>
          </a:p>
          <a:p>
            <a:endParaRPr lang="en-US" dirty="0"/>
          </a:p>
          <a:p>
            <a:r>
              <a:rPr lang="en-US" dirty="0"/>
              <a:t>    public </a:t>
            </a:r>
            <a:r>
              <a:rPr lang="en-US" dirty="0" err="1"/>
              <a:t>PizzaFluentBuilder</a:t>
            </a:r>
            <a:r>
              <a:rPr lang="en-US" dirty="0"/>
              <a:t> </a:t>
            </a:r>
            <a:r>
              <a:rPr lang="en-US" dirty="0" err="1"/>
              <a:t>ConSalsaBarbacoa</a:t>
            </a:r>
            <a:r>
              <a:rPr lang="en-US" dirty="0"/>
              <a:t>()</a:t>
            </a:r>
          </a:p>
          <a:p>
            <a:r>
              <a:rPr lang="en-US" dirty="0"/>
              <a:t>    {</a:t>
            </a:r>
          </a:p>
          <a:p>
            <a:r>
              <a:rPr lang="en-US" dirty="0"/>
              <a:t>        _ salsa = “Barbacoa”;</a:t>
            </a:r>
          </a:p>
          <a:p>
            <a:r>
              <a:rPr lang="en-US" dirty="0"/>
              <a:t>        return this;</a:t>
            </a:r>
          </a:p>
          <a:p>
            <a:r>
              <a:rPr lang="en-US" dirty="0"/>
              <a:t>    }</a:t>
            </a:r>
          </a:p>
          <a:p>
            <a:endParaRPr lang="en-US" dirty="0"/>
          </a:p>
          <a:p>
            <a:r>
              <a:rPr lang="en-US" dirty="0"/>
              <a:t>    public Pizza </a:t>
            </a:r>
            <a:r>
              <a:rPr lang="en-US" dirty="0" err="1"/>
              <a:t>Cocinar</a:t>
            </a:r>
            <a:r>
              <a:rPr lang="en-US" dirty="0"/>
              <a:t>()</a:t>
            </a:r>
          </a:p>
          <a:p>
            <a:r>
              <a:rPr lang="en-US" dirty="0"/>
              <a:t>    {</a:t>
            </a:r>
          </a:p>
          <a:p>
            <a:r>
              <a:rPr lang="en-US" dirty="0"/>
              <a:t>	        return new Pizza { Masa = _masa, Salsa = _salsa };</a:t>
            </a:r>
          </a:p>
          <a:p>
            <a:r>
              <a:rPr lang="en-US" dirty="0"/>
              <a:t>    }			</a:t>
            </a:r>
          </a:p>
          <a:p>
            <a:r>
              <a:rPr lang="en-US" dirty="0"/>
              <a:t>}</a:t>
            </a:r>
          </a:p>
          <a:p>
            <a:endParaRPr lang="en-US" dirty="0"/>
          </a:p>
          <a:p>
            <a:r>
              <a:rPr lang="en-US" dirty="0"/>
              <a:t>var pizza = new </a:t>
            </a:r>
            <a:r>
              <a:rPr lang="en-US" dirty="0" err="1"/>
              <a:t>PizzaBuilder</a:t>
            </a:r>
            <a:r>
              <a:rPr lang="en-US" dirty="0"/>
              <a:t>()</a:t>
            </a:r>
          </a:p>
          <a:p>
            <a:r>
              <a:rPr lang="en-US" dirty="0"/>
              <a:t>    .</a:t>
            </a:r>
            <a:r>
              <a:rPr lang="en-US" dirty="0" err="1"/>
              <a:t>ConMasaCocida</a:t>
            </a:r>
            <a:r>
              <a:rPr lang="en-US" dirty="0"/>
              <a:t>()</a:t>
            </a:r>
          </a:p>
          <a:p>
            <a:r>
              <a:rPr lang="en-US" dirty="0"/>
              <a:t>    .</a:t>
            </a:r>
            <a:r>
              <a:rPr lang="en-US" dirty="0" err="1"/>
              <a:t>ConSalsaBarbacoa</a:t>
            </a:r>
            <a:r>
              <a:rPr lang="en-US" dirty="0"/>
              <a:t>()</a:t>
            </a:r>
          </a:p>
          <a:p>
            <a:r>
              <a:rPr lang="en-US" dirty="0"/>
              <a:t>    .</a:t>
            </a:r>
            <a:r>
              <a:rPr lang="en-US" dirty="0" err="1"/>
              <a:t>Cocinar</a:t>
            </a:r>
            <a:r>
              <a:rPr lang="en-US" dirty="0"/>
              <a:t>();</a:t>
            </a:r>
            <a:endParaRPr lang="en-ES" dirty="0"/>
          </a:p>
        </p:txBody>
      </p:sp>
    </p:spTree>
    <p:extLst>
      <p:ext uri="{BB962C8B-B14F-4D97-AF65-F5344CB8AC3E}">
        <p14:creationId xmlns:p14="http://schemas.microsoft.com/office/powerpoint/2010/main" val="712490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El </a:t>
            </a:r>
            <a:r>
              <a:rPr lang="en-US" dirty="0" err="1"/>
              <a:t>patrón</a:t>
            </a:r>
            <a:r>
              <a:rPr lang="en-US" dirty="0"/>
              <a:t> builder</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a:t>
            </a:r>
            <a:r>
              <a:rPr lang="en-US" dirty="0" err="1"/>
              <a:t>en</a:t>
            </a:r>
            <a:r>
              <a:rPr lang="en-US" dirty="0"/>
              <a:t> ASP.NET Core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9040849" cy="3551747"/>
          </a:xfrm>
        </p:spPr>
        <p:txBody>
          <a:bodyPr/>
          <a:lstStyle/>
          <a:p>
            <a:r>
              <a:rPr lang="es-ES" sz="2000" dirty="0"/>
              <a:t>ASP.NET emplea el patrón </a:t>
            </a:r>
            <a:r>
              <a:rPr lang="es-ES" sz="2000" dirty="0" err="1"/>
              <a:t>builder</a:t>
            </a:r>
            <a:r>
              <a:rPr lang="es-ES" sz="2000" dirty="0"/>
              <a:t> en la configuración de servicios y middlewares</a:t>
            </a:r>
          </a:p>
          <a:p>
            <a:r>
              <a:rPr lang="es-ES" sz="2000" dirty="0"/>
              <a:t>Podemos extender la funcionalidad con métodos de extensión para hacer la configuración del API más legible</a:t>
            </a:r>
          </a:p>
          <a:p>
            <a:endParaRPr lang="es-ES" sz="2000" dirty="0"/>
          </a:p>
          <a:p>
            <a:endParaRPr lang="es-ES" sz="1600" dirty="0"/>
          </a:p>
          <a:p>
            <a:endParaRPr lang="es-ES" dirty="0"/>
          </a:p>
        </p:txBody>
      </p:sp>
      <p:pic>
        <p:nvPicPr>
          <p:cNvPr id="2" name="object 4">
            <a:extLst>
              <a:ext uri="{FF2B5EF4-FFF2-40B4-BE49-F238E27FC236}">
                <a16:creationId xmlns:a16="http://schemas.microsoft.com/office/drawing/2014/main" id="{8C30FFC1-0E3F-BE2A-2F57-E6F7F925F5E9}"/>
              </a:ext>
            </a:extLst>
          </p:cNvPr>
          <p:cNvPicPr/>
          <p:nvPr/>
        </p:nvPicPr>
        <p:blipFill>
          <a:blip r:embed="rId2" cstate="print"/>
          <a:stretch>
            <a:fillRect/>
          </a:stretch>
        </p:blipFill>
        <p:spPr>
          <a:xfrm>
            <a:off x="910696" y="4391471"/>
            <a:ext cx="7699248" cy="1953767"/>
          </a:xfrm>
          <a:prstGeom prst="rect">
            <a:avLst/>
          </a:prstGeom>
        </p:spPr>
      </p:pic>
    </p:spTree>
    <p:extLst>
      <p:ext uri="{BB962C8B-B14F-4D97-AF65-F5344CB8AC3E}">
        <p14:creationId xmlns:p14="http://schemas.microsoft.com/office/powerpoint/2010/main" val="3870054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Qué</a:t>
            </a:r>
            <a:r>
              <a:rPr lang="en-US" dirty="0"/>
              <a:t> es un middleware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3912409" cy="3734900"/>
          </a:xfrm>
        </p:spPr>
        <p:txBody>
          <a:bodyPr/>
          <a:lstStyle/>
          <a:p>
            <a:r>
              <a:rPr lang="es-ES" sz="2000" dirty="0"/>
              <a:t>Pieza de </a:t>
            </a:r>
            <a:r>
              <a:rPr lang="es-ES" sz="2000" dirty="0" err="1"/>
              <a:t>sofware</a:t>
            </a:r>
            <a:r>
              <a:rPr lang="es-ES" sz="2000" dirty="0"/>
              <a:t> ensamblada en el flujo de ejecución de una petición</a:t>
            </a:r>
          </a:p>
          <a:p>
            <a:r>
              <a:rPr lang="es-ES" sz="2000" dirty="0"/>
              <a:t>Se ejecutan en un orden determinado</a:t>
            </a:r>
          </a:p>
          <a:p>
            <a:pPr marL="0" indent="0">
              <a:buNone/>
            </a:pPr>
            <a:endParaRPr lang="es-ES" sz="2000" dirty="0"/>
          </a:p>
          <a:p>
            <a:endParaRPr lang="es-ES" sz="1600" dirty="0"/>
          </a:p>
          <a:p>
            <a:endParaRPr lang="es-ES" dirty="0"/>
          </a:p>
        </p:txBody>
      </p:sp>
      <p:pic>
        <p:nvPicPr>
          <p:cNvPr id="9" name="Imagen 8">
            <a:extLst>
              <a:ext uri="{FF2B5EF4-FFF2-40B4-BE49-F238E27FC236}">
                <a16:creationId xmlns:a16="http://schemas.microsoft.com/office/drawing/2014/main" id="{DF51FACF-3A7E-1B6E-8686-9E6FD5022843}"/>
              </a:ext>
            </a:extLst>
          </p:cNvPr>
          <p:cNvPicPr>
            <a:picLocks noChangeAspect="1"/>
          </p:cNvPicPr>
          <p:nvPr/>
        </p:nvPicPr>
        <p:blipFill>
          <a:blip r:embed="rId2"/>
          <a:stretch>
            <a:fillRect/>
          </a:stretch>
        </p:blipFill>
        <p:spPr>
          <a:xfrm>
            <a:off x="4823634" y="1832180"/>
            <a:ext cx="7317156" cy="4030911"/>
          </a:xfrm>
          <a:prstGeom prst="rect">
            <a:avLst/>
          </a:prstGeom>
        </p:spPr>
      </p:pic>
    </p:spTree>
    <p:extLst>
      <p:ext uri="{BB962C8B-B14F-4D97-AF65-F5344CB8AC3E}">
        <p14:creationId xmlns:p14="http://schemas.microsoft.com/office/powerpoint/2010/main" val="28479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Cómo</a:t>
            </a:r>
            <a:r>
              <a:rPr lang="en-US" dirty="0"/>
              <a:t> se </a:t>
            </a:r>
            <a:r>
              <a:rPr lang="en-US" dirty="0" err="1"/>
              <a:t>ejecutan</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4032915" cy="3734900"/>
          </a:xfrm>
        </p:spPr>
        <p:txBody>
          <a:bodyPr/>
          <a:lstStyle/>
          <a:p>
            <a:r>
              <a:rPr lang="es-ES" sz="2000" dirty="0"/>
              <a:t>El siguiente elemento en la cadena es el </a:t>
            </a:r>
            <a:r>
              <a:rPr lang="es-ES" sz="2000" dirty="0" err="1"/>
              <a:t>RequestDelegate</a:t>
            </a:r>
            <a:r>
              <a:rPr lang="es-ES" sz="2000" dirty="0"/>
              <a:t> </a:t>
            </a:r>
            <a:r>
              <a:rPr lang="es-ES" sz="2000" dirty="0" err="1"/>
              <a:t>next</a:t>
            </a:r>
            <a:endParaRPr lang="es-ES" sz="2000" dirty="0"/>
          </a:p>
          <a:p>
            <a:r>
              <a:rPr lang="es-ES" sz="2000" dirty="0"/>
              <a:t>Pueden elegir si pasar la petición al siguiente elemento, o finalizar la ejecución</a:t>
            </a:r>
          </a:p>
          <a:p>
            <a:r>
              <a:rPr lang="es-ES" sz="2000" dirty="0"/>
              <a:t>Pueden ejecutar código antes y después del siguiente elemento</a:t>
            </a:r>
          </a:p>
          <a:p>
            <a:pPr marL="0" indent="0">
              <a:buNone/>
            </a:pPr>
            <a:endParaRPr lang="es-ES" sz="2000" dirty="0"/>
          </a:p>
          <a:p>
            <a:endParaRPr lang="es-ES" sz="1600" dirty="0"/>
          </a:p>
          <a:p>
            <a:endParaRPr lang="es-ES" dirty="0"/>
          </a:p>
        </p:txBody>
      </p:sp>
      <p:pic>
        <p:nvPicPr>
          <p:cNvPr id="2" name="object 6">
            <a:extLst>
              <a:ext uri="{FF2B5EF4-FFF2-40B4-BE49-F238E27FC236}">
                <a16:creationId xmlns:a16="http://schemas.microsoft.com/office/drawing/2014/main" id="{6D25B49D-528D-2DAD-48EC-E1E8D0F71046}"/>
              </a:ext>
            </a:extLst>
          </p:cNvPr>
          <p:cNvPicPr/>
          <p:nvPr/>
        </p:nvPicPr>
        <p:blipFill>
          <a:blip r:embed="rId2" cstate="print"/>
          <a:stretch>
            <a:fillRect/>
          </a:stretch>
        </p:blipFill>
        <p:spPr>
          <a:xfrm>
            <a:off x="5610942" y="572348"/>
            <a:ext cx="6031339" cy="2174965"/>
          </a:xfrm>
          <a:prstGeom prst="rect">
            <a:avLst/>
          </a:prstGeom>
        </p:spPr>
      </p:pic>
      <p:pic>
        <p:nvPicPr>
          <p:cNvPr id="4" name="object 5">
            <a:extLst>
              <a:ext uri="{FF2B5EF4-FFF2-40B4-BE49-F238E27FC236}">
                <a16:creationId xmlns:a16="http://schemas.microsoft.com/office/drawing/2014/main" id="{4F727EDA-FEFD-C8C3-88B8-1F14A4D94C1F}"/>
              </a:ext>
            </a:extLst>
          </p:cNvPr>
          <p:cNvPicPr/>
          <p:nvPr/>
        </p:nvPicPr>
        <p:blipFill>
          <a:blip r:embed="rId3" cstate="print"/>
          <a:stretch>
            <a:fillRect/>
          </a:stretch>
        </p:blipFill>
        <p:spPr>
          <a:xfrm>
            <a:off x="5610942" y="2720416"/>
            <a:ext cx="6031339" cy="3560806"/>
          </a:xfrm>
          <a:prstGeom prst="rect">
            <a:avLst/>
          </a:prstGeom>
        </p:spPr>
      </p:pic>
    </p:spTree>
    <p:extLst>
      <p:ext uri="{BB962C8B-B14F-4D97-AF65-F5344CB8AC3E}">
        <p14:creationId xmlns:p14="http://schemas.microsoft.com/office/powerpoint/2010/main" val="3101456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middleware</a:t>
            </a:r>
            <a:endParaRPr lang="en-ES" dirty="0"/>
          </a:p>
        </p:txBody>
      </p:sp>
      <p:pic>
        <p:nvPicPr>
          <p:cNvPr id="8" name="Marcador de posición de imagen 7" descr="Mujer joven en una cafetería">
            <a:extLst>
              <a:ext uri="{FF2B5EF4-FFF2-40B4-BE49-F238E27FC236}">
                <a16:creationId xmlns:a16="http://schemas.microsoft.com/office/drawing/2014/main" id="{84027431-EAC8-DF2E-8033-BD85EDA86B7A}"/>
              </a:ext>
            </a:extLst>
          </p:cNvPr>
          <p:cNvPicPr>
            <a:picLocks noGrp="1" noChangeAspect="1"/>
          </p:cNvPicPr>
          <p:nvPr>
            <p:ph type="pic" sz="quarter" idx="15"/>
          </p:nvPr>
        </p:nvPicPr>
        <p:blipFill>
          <a:blip r:embed="rId2"/>
          <a:srcRect l="14906" r="14906"/>
          <a:stretch>
            <a:fillRect/>
          </a:stretch>
        </p:blipFill>
        <p:spPr/>
      </p:pic>
    </p:spTree>
    <p:extLst>
      <p:ext uri="{BB962C8B-B14F-4D97-AF65-F5344CB8AC3E}">
        <p14:creationId xmlns:p14="http://schemas.microsoft.com/office/powerpoint/2010/main" val="316881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r>
              <a:rPr lang="en-US" dirty="0"/>
              <a:t> de </a:t>
            </a:r>
            <a:r>
              <a:rPr lang="en-US" dirty="0" err="1"/>
              <a:t>arranque</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838893"/>
            <a:ext cx="5040313" cy="334076"/>
          </a:xfrm>
        </p:spPr>
        <p:txBody>
          <a:bodyPr/>
          <a:lstStyle/>
          <a:p>
            <a:r>
              <a:rPr lang="en-US" dirty="0" err="1"/>
              <a:t>launchSettings.json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n-US" sz="2400" dirty="0" err="1"/>
              <a:t>Fichero</a:t>
            </a:r>
            <a:r>
              <a:rPr lang="en-US" sz="2400" dirty="0"/>
              <a:t> de </a:t>
            </a:r>
            <a:r>
              <a:rPr lang="en-US" sz="2400" dirty="0" err="1"/>
              <a:t>configuración</a:t>
            </a:r>
            <a:r>
              <a:rPr lang="en-US" sz="2400" dirty="0"/>
              <a:t> de la </a:t>
            </a:r>
            <a:r>
              <a:rPr lang="en-US" sz="2400" dirty="0" err="1"/>
              <a:t>ejecución</a:t>
            </a:r>
            <a:r>
              <a:rPr lang="en-US" sz="2400" dirty="0"/>
              <a:t> </a:t>
            </a:r>
            <a:r>
              <a:rPr lang="en-US" sz="2400" dirty="0" err="1"/>
              <a:t>desde</a:t>
            </a:r>
            <a:r>
              <a:rPr lang="en-US" sz="2400" dirty="0"/>
              <a:t> Visual Studio</a:t>
            </a:r>
          </a:p>
          <a:p>
            <a:r>
              <a:rPr lang="en-US" sz="2400" dirty="0" err="1"/>
              <a:t>Posibilidad</a:t>
            </a:r>
            <a:r>
              <a:rPr lang="en-US" sz="2400" dirty="0"/>
              <a:t> de </a:t>
            </a:r>
            <a:r>
              <a:rPr lang="en-US" sz="2400" dirty="0" err="1"/>
              <a:t>crear</a:t>
            </a:r>
            <a:r>
              <a:rPr lang="en-US" sz="2400" dirty="0"/>
              <a:t> </a:t>
            </a:r>
            <a:r>
              <a:rPr lang="en-US" sz="2400" dirty="0" err="1"/>
              <a:t>múltiples</a:t>
            </a:r>
            <a:r>
              <a:rPr lang="en-US" sz="2400" dirty="0"/>
              <a:t> </a:t>
            </a:r>
            <a:r>
              <a:rPr lang="en-US" sz="2400" dirty="0" err="1"/>
              <a:t>perfiles</a:t>
            </a:r>
            <a:endParaRPr lang="en-US" sz="2400" dirty="0"/>
          </a:p>
          <a:p>
            <a:r>
              <a:rPr lang="en-US" sz="2400" dirty="0" err="1"/>
              <a:t>Configuración</a:t>
            </a:r>
            <a:r>
              <a:rPr lang="en-US" sz="2400" dirty="0"/>
              <a:t> de </a:t>
            </a:r>
            <a:r>
              <a:rPr lang="en-US" sz="2400" dirty="0" err="1"/>
              <a:t>puertos</a:t>
            </a:r>
            <a:endParaRPr lang="en-US" sz="2400" dirty="0"/>
          </a:p>
          <a:p>
            <a:r>
              <a:rPr lang="en-US" sz="2400" dirty="0"/>
              <a:t>Variables de </a:t>
            </a:r>
            <a:r>
              <a:rPr lang="en-US" sz="2400" dirty="0" err="1"/>
              <a:t>entorno</a:t>
            </a:r>
            <a:endParaRPr lang="en-US" sz="2400" dirty="0"/>
          </a:p>
          <a:p>
            <a:endParaRPr lang="en-ES" dirty="0"/>
          </a:p>
        </p:txBody>
      </p:sp>
      <p:pic>
        <p:nvPicPr>
          <p:cNvPr id="2" name="object 4">
            <a:extLst>
              <a:ext uri="{FF2B5EF4-FFF2-40B4-BE49-F238E27FC236}">
                <a16:creationId xmlns:a16="http://schemas.microsoft.com/office/drawing/2014/main" id="{72B64F1D-298E-48E8-663A-4E103B7C62F8}"/>
              </a:ext>
            </a:extLst>
          </p:cNvPr>
          <p:cNvPicPr>
            <a:picLocks noGrp="1"/>
          </p:cNvPicPr>
          <p:nvPr>
            <p:ph type="pic" sz="quarter" idx="15"/>
          </p:nvPr>
        </p:nvPicPr>
        <p:blipFill>
          <a:blip r:embed="rId2" cstate="print"/>
          <a:stretch>
            <a:fillRect/>
          </a:stretch>
        </p:blipFill>
        <p:spPr>
          <a:xfrm>
            <a:off x="6240464" y="1506375"/>
            <a:ext cx="5276850" cy="4591050"/>
          </a:xfrm>
          <a:prstGeom prst="rect">
            <a:avLst/>
          </a:prstGeom>
        </p:spPr>
      </p:pic>
    </p:spTree>
    <p:extLst>
      <p:ext uri="{BB962C8B-B14F-4D97-AF65-F5344CB8AC3E}">
        <p14:creationId xmlns:p14="http://schemas.microsoft.com/office/powerpoint/2010/main" val="199229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Fundamentos de ASP.NET Core</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Desarrollo de APIs HTTP Restful con ASP.NET Core</a:t>
            </a:r>
            <a:endParaRPr lang="en-ES" dirty="0"/>
          </a:p>
        </p:txBody>
      </p:sp>
    </p:spTree>
    <p:extLst>
      <p:ext uri="{BB962C8B-B14F-4D97-AF65-F5344CB8AC3E}">
        <p14:creationId xmlns:p14="http://schemas.microsoft.com/office/powerpoint/2010/main" val="23551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266170"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appsettings.json</a:t>
            </a:r>
            <a:endParaRPr lang="en-US" sz="1800" dirty="0"/>
          </a:p>
          <a:p>
            <a:pPr lvl="1"/>
            <a:r>
              <a:rPr lang="en-US" sz="1800" dirty="0" err="1"/>
              <a:t>appsettings</a:t>
            </a:r>
            <a:r>
              <a:rPr lang="en-US" sz="1800" dirty="0"/>
              <a:t>.{Environment}.</a:t>
            </a:r>
            <a:r>
              <a:rPr lang="en-US" sz="1800" dirty="0" err="1"/>
              <a:t>json</a:t>
            </a:r>
            <a:endParaRPr lang="en-US" sz="1800" dirty="0"/>
          </a:p>
          <a:p>
            <a:pPr lvl="1"/>
            <a:r>
              <a:rPr lang="en-US" sz="1800" dirty="0" err="1"/>
              <a:t>Secretos</a:t>
            </a:r>
            <a:r>
              <a:rPr lang="en-US" sz="1800" dirty="0"/>
              <a:t> de </a:t>
            </a:r>
            <a:r>
              <a:rPr lang="en-US" sz="1800" dirty="0" err="1"/>
              <a:t>usuario</a:t>
            </a:r>
            <a:endParaRPr lang="en-US" sz="1800" dirty="0"/>
          </a:p>
          <a:p>
            <a:pPr lvl="1"/>
            <a:r>
              <a:rPr lang="en-US" sz="1800" dirty="0"/>
              <a:t>Variables de </a:t>
            </a:r>
            <a:r>
              <a:rPr lang="en-US" sz="1800" dirty="0" err="1"/>
              <a:t>entorno</a:t>
            </a:r>
            <a:endParaRPr lang="en-US" sz="1800" dirty="0"/>
          </a:p>
          <a:p>
            <a:pPr lvl="1"/>
            <a:r>
              <a:rPr lang="en-US" sz="1800" dirty="0" err="1"/>
              <a:t>Argumentos</a:t>
            </a:r>
            <a:r>
              <a:rPr lang="en-US" sz="1800" dirty="0"/>
              <a:t> de </a:t>
            </a:r>
            <a:r>
              <a:rPr lang="en-US" sz="1800" dirty="0" err="1"/>
              <a:t>línea</a:t>
            </a:r>
            <a:r>
              <a:rPr lang="en-US" sz="1800" dirty="0"/>
              <a:t> de commandos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endParaRPr lang="en-US" sz="2000" dirty="0"/>
          </a:p>
          <a:p>
            <a:endParaRPr lang="en-ES" dirty="0"/>
          </a:p>
        </p:txBody>
      </p:sp>
      <p:pic>
        <p:nvPicPr>
          <p:cNvPr id="3" name="Imagen 2">
            <a:extLst>
              <a:ext uri="{FF2B5EF4-FFF2-40B4-BE49-F238E27FC236}">
                <a16:creationId xmlns:a16="http://schemas.microsoft.com/office/drawing/2014/main" id="{38B88FEA-1803-D1FC-8D8C-34668BE006F9}"/>
              </a:ext>
            </a:extLst>
          </p:cNvPr>
          <p:cNvPicPr>
            <a:picLocks noChangeAspect="1"/>
          </p:cNvPicPr>
          <p:nvPr/>
        </p:nvPicPr>
        <p:blipFill>
          <a:blip r:embed="rId2"/>
          <a:stretch>
            <a:fillRect/>
          </a:stretch>
        </p:blipFill>
        <p:spPr>
          <a:xfrm>
            <a:off x="6240464" y="3058583"/>
            <a:ext cx="5544324" cy="2962688"/>
          </a:xfrm>
          <a:prstGeom prst="rect">
            <a:avLst/>
          </a:prstGeom>
        </p:spPr>
      </p:pic>
    </p:spTree>
    <p:extLst>
      <p:ext uri="{BB962C8B-B14F-4D97-AF65-F5344CB8AC3E}">
        <p14:creationId xmlns:p14="http://schemas.microsoft.com/office/powerpoint/2010/main" val="4099166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appsettings.json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8520384" cy="3114993"/>
          </a:xfrm>
        </p:spPr>
        <p:txBody>
          <a:bodyPr/>
          <a:lstStyle/>
          <a:p>
            <a:r>
              <a:rPr lang="en-US" sz="2400" dirty="0" err="1"/>
              <a:t>Fichero</a:t>
            </a:r>
            <a:r>
              <a:rPr lang="en-US" sz="2400" dirty="0"/>
              <a:t> de </a:t>
            </a:r>
            <a:r>
              <a:rPr lang="en-US" sz="2400" dirty="0" err="1"/>
              <a:t>configuracion</a:t>
            </a:r>
            <a:r>
              <a:rPr lang="en-US" sz="2400" dirty="0"/>
              <a:t> de variables de la </a:t>
            </a:r>
            <a:r>
              <a:rPr lang="en-US" sz="2400" dirty="0" err="1"/>
              <a:t>aplicación</a:t>
            </a:r>
            <a:endParaRPr lang="en-US" sz="2400" dirty="0"/>
          </a:p>
          <a:p>
            <a:r>
              <a:rPr lang="en-US" sz="2400" dirty="0"/>
              <a:t>Se </a:t>
            </a:r>
            <a:r>
              <a:rPr lang="en-US" sz="2400" dirty="0" err="1"/>
              <a:t>pueden</a:t>
            </a:r>
            <a:r>
              <a:rPr lang="en-US" sz="2400" dirty="0"/>
              <a:t> </a:t>
            </a:r>
            <a:r>
              <a:rPr lang="en-US" sz="2400" dirty="0" err="1"/>
              <a:t>añadir</a:t>
            </a:r>
            <a:r>
              <a:rPr lang="en-US" sz="2400" dirty="0"/>
              <a:t> </a:t>
            </a:r>
            <a:r>
              <a:rPr lang="en-US" sz="2400" dirty="0" err="1"/>
              <a:t>varios</a:t>
            </a:r>
            <a:r>
              <a:rPr lang="en-US" sz="2400" dirty="0"/>
              <a:t> </a:t>
            </a:r>
            <a:r>
              <a:rPr lang="en-US" sz="2400" dirty="0" err="1"/>
              <a:t>ficheros</a:t>
            </a:r>
            <a:r>
              <a:rPr lang="en-US" sz="2400" dirty="0"/>
              <a:t> </a:t>
            </a:r>
            <a:r>
              <a:rPr lang="en-US" sz="2400" dirty="0" err="1"/>
              <a:t>simultáneamente</a:t>
            </a:r>
            <a:endParaRPr lang="en-US" sz="2400" dirty="0"/>
          </a:p>
          <a:p>
            <a:r>
              <a:rPr lang="en-US" sz="2400" dirty="0" err="1"/>
              <a:t>Práctica</a:t>
            </a:r>
            <a:r>
              <a:rPr lang="en-US" sz="2400" dirty="0"/>
              <a:t> habitual, </a:t>
            </a:r>
            <a:r>
              <a:rPr lang="en-US" sz="2400" dirty="0" err="1"/>
              <a:t>sobreescribir</a:t>
            </a:r>
            <a:r>
              <a:rPr lang="en-US" sz="2400" dirty="0"/>
              <a:t> con un </a:t>
            </a:r>
            <a:r>
              <a:rPr lang="en-US" sz="2400" dirty="0" err="1"/>
              <a:t>fichero</a:t>
            </a:r>
            <a:r>
              <a:rPr lang="en-US" sz="2400" dirty="0"/>
              <a:t> para </a:t>
            </a:r>
            <a:r>
              <a:rPr lang="en-US" sz="2400" dirty="0" err="1"/>
              <a:t>cada</a:t>
            </a:r>
            <a:r>
              <a:rPr lang="en-US" sz="2400" dirty="0"/>
              <a:t> </a:t>
            </a:r>
            <a:r>
              <a:rPr lang="en-US" sz="2400" dirty="0" err="1"/>
              <a:t>entorno</a:t>
            </a:r>
            <a:endParaRPr lang="en-US" sz="2400" dirty="0"/>
          </a:p>
          <a:p>
            <a:endParaRPr lang="en-ES" dirty="0"/>
          </a:p>
        </p:txBody>
      </p:sp>
      <p:pic>
        <p:nvPicPr>
          <p:cNvPr id="3" name="Imagen 2">
            <a:extLst>
              <a:ext uri="{FF2B5EF4-FFF2-40B4-BE49-F238E27FC236}">
                <a16:creationId xmlns:a16="http://schemas.microsoft.com/office/drawing/2014/main" id="{313AE119-32DB-1B78-0AAE-27EF1805A65A}"/>
              </a:ext>
            </a:extLst>
          </p:cNvPr>
          <p:cNvPicPr>
            <a:picLocks noChangeAspect="1"/>
          </p:cNvPicPr>
          <p:nvPr/>
        </p:nvPicPr>
        <p:blipFill>
          <a:blip r:embed="rId2"/>
          <a:stretch>
            <a:fillRect/>
          </a:stretch>
        </p:blipFill>
        <p:spPr>
          <a:xfrm>
            <a:off x="910695" y="4850357"/>
            <a:ext cx="8926171" cy="400106"/>
          </a:xfrm>
          <a:prstGeom prst="rect">
            <a:avLst/>
          </a:prstGeom>
        </p:spPr>
      </p:pic>
    </p:spTree>
    <p:extLst>
      <p:ext uri="{BB962C8B-B14F-4D97-AF65-F5344CB8AC3E}">
        <p14:creationId xmlns:p14="http://schemas.microsoft.com/office/powerpoint/2010/main" val="477222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User Secrets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almacenar</a:t>
            </a:r>
            <a:r>
              <a:rPr lang="en-US" sz="2000" dirty="0"/>
              <a:t> </a:t>
            </a:r>
            <a:r>
              <a:rPr lang="en-US" sz="2000" dirty="0" err="1"/>
              <a:t>valores</a:t>
            </a:r>
            <a:r>
              <a:rPr lang="en-US" sz="2000" dirty="0"/>
              <a:t> </a:t>
            </a:r>
            <a:r>
              <a:rPr lang="en-US" sz="2000" dirty="0" err="1"/>
              <a:t>secretos</a:t>
            </a:r>
            <a:r>
              <a:rPr lang="en-US" sz="2000" dirty="0"/>
              <a:t> que no se </a:t>
            </a:r>
            <a:r>
              <a:rPr lang="en-US" sz="2000" dirty="0" err="1"/>
              <a:t>deben</a:t>
            </a:r>
            <a:r>
              <a:rPr lang="en-US" sz="2000" dirty="0"/>
              <a:t> </a:t>
            </a:r>
            <a:r>
              <a:rPr lang="en-US" sz="2000" dirty="0" err="1"/>
              <a:t>guardar</a:t>
            </a:r>
            <a:r>
              <a:rPr lang="en-US" sz="2000" dirty="0"/>
              <a:t> </a:t>
            </a:r>
            <a:r>
              <a:rPr lang="en-US" sz="2000" dirty="0" err="1"/>
              <a:t>en</a:t>
            </a:r>
            <a:r>
              <a:rPr lang="en-US" sz="2000" dirty="0"/>
              <a:t> un </a:t>
            </a:r>
            <a:r>
              <a:rPr lang="en-US" sz="2000" dirty="0" err="1"/>
              <a:t>repositorio</a:t>
            </a:r>
            <a:r>
              <a:rPr lang="en-US" sz="2000" dirty="0"/>
              <a:t> de </a:t>
            </a:r>
            <a:r>
              <a:rPr lang="en-US" sz="2000" dirty="0" err="1"/>
              <a:t>código</a:t>
            </a:r>
            <a:endParaRPr lang="en-US" sz="2000" dirty="0"/>
          </a:p>
          <a:p>
            <a:r>
              <a:rPr lang="en-US" sz="2000" dirty="0"/>
              <a:t>Solo se </a:t>
            </a:r>
            <a:r>
              <a:rPr lang="en-US" sz="2000" dirty="0" err="1"/>
              <a:t>usa</a:t>
            </a:r>
            <a:r>
              <a:rPr lang="en-US" sz="2000" dirty="0"/>
              <a:t> </a:t>
            </a:r>
            <a:r>
              <a:rPr lang="en-US" sz="2000" dirty="0" err="1"/>
              <a:t>en</a:t>
            </a:r>
            <a:r>
              <a:rPr lang="en-US" sz="2000" dirty="0"/>
              <a:t> </a:t>
            </a:r>
            <a:r>
              <a:rPr lang="en-US" sz="2000" dirty="0" err="1"/>
              <a:t>entorno</a:t>
            </a:r>
            <a:r>
              <a:rPr lang="en-US" sz="2000" dirty="0"/>
              <a:t> local de </a:t>
            </a:r>
            <a:r>
              <a:rPr lang="en-US" sz="2000" dirty="0" err="1"/>
              <a:t>desarrollo</a:t>
            </a:r>
            <a:endParaRPr lang="en-US" sz="2000" dirty="0"/>
          </a:p>
          <a:p>
            <a:r>
              <a:rPr lang="en-US" sz="2000" dirty="0" err="1"/>
              <a:t>Desde</a:t>
            </a:r>
            <a:r>
              <a:rPr lang="en-US" sz="2000" dirty="0"/>
              <a:t> Visual Studio, con la </a:t>
            </a:r>
            <a:r>
              <a:rPr lang="en-US" sz="2000" dirty="0" err="1"/>
              <a:t>opción</a:t>
            </a:r>
            <a:r>
              <a:rPr lang="en-US" sz="2000" dirty="0"/>
              <a:t> Manage User Secrets</a:t>
            </a:r>
          </a:p>
          <a:p>
            <a:r>
              <a:rPr lang="en-US" sz="2000" dirty="0" err="1"/>
              <a:t>Desde</a:t>
            </a:r>
            <a:r>
              <a:rPr lang="en-US" sz="2000" dirty="0"/>
              <a:t> </a:t>
            </a:r>
            <a:r>
              <a:rPr lang="en-US" sz="2000" dirty="0" err="1"/>
              <a:t>comandos</a:t>
            </a:r>
            <a:r>
              <a:rPr lang="en-US" sz="2000" dirty="0"/>
              <a:t>, con dotnet user-secrets</a:t>
            </a:r>
            <a:endParaRPr lang="en-ES" sz="2000" dirty="0"/>
          </a:p>
        </p:txBody>
      </p:sp>
      <p:pic>
        <p:nvPicPr>
          <p:cNvPr id="2" name="object 6">
            <a:extLst>
              <a:ext uri="{FF2B5EF4-FFF2-40B4-BE49-F238E27FC236}">
                <a16:creationId xmlns:a16="http://schemas.microsoft.com/office/drawing/2014/main" id="{ED630E91-FDE2-0FBA-FB78-D3703CC4CEE0}"/>
              </a:ext>
            </a:extLst>
          </p:cNvPr>
          <p:cNvPicPr/>
          <p:nvPr/>
        </p:nvPicPr>
        <p:blipFill>
          <a:blip r:embed="rId2" cstate="print"/>
          <a:stretch>
            <a:fillRect/>
          </a:stretch>
        </p:blipFill>
        <p:spPr>
          <a:xfrm>
            <a:off x="8345124" y="422285"/>
            <a:ext cx="2789049" cy="5120294"/>
          </a:xfrm>
          <a:prstGeom prst="rect">
            <a:avLst/>
          </a:prstGeom>
        </p:spPr>
      </p:pic>
      <p:pic>
        <p:nvPicPr>
          <p:cNvPr id="5" name="Imagen 4">
            <a:extLst>
              <a:ext uri="{FF2B5EF4-FFF2-40B4-BE49-F238E27FC236}">
                <a16:creationId xmlns:a16="http://schemas.microsoft.com/office/drawing/2014/main" id="{C9F64A8D-5934-F9CA-623B-773700BC3C18}"/>
              </a:ext>
            </a:extLst>
          </p:cNvPr>
          <p:cNvPicPr>
            <a:picLocks noChangeAspect="1"/>
          </p:cNvPicPr>
          <p:nvPr/>
        </p:nvPicPr>
        <p:blipFill>
          <a:blip r:embed="rId3"/>
          <a:stretch>
            <a:fillRect/>
          </a:stretch>
        </p:blipFill>
        <p:spPr>
          <a:xfrm>
            <a:off x="910695" y="5843215"/>
            <a:ext cx="9059539" cy="571580"/>
          </a:xfrm>
          <a:prstGeom prst="rect">
            <a:avLst/>
          </a:prstGeom>
        </p:spPr>
      </p:pic>
    </p:spTree>
    <p:extLst>
      <p:ext uri="{BB962C8B-B14F-4D97-AF65-F5344CB8AC3E}">
        <p14:creationId xmlns:p14="http://schemas.microsoft.com/office/powerpoint/2010/main" val="4104916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Variables de </a:t>
            </a:r>
            <a:r>
              <a:rPr lang="en-US" dirty="0" err="1"/>
              <a:t>entorno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modificar</a:t>
            </a:r>
            <a:r>
              <a:rPr lang="en-US" sz="2000" dirty="0"/>
              <a:t> </a:t>
            </a:r>
            <a:r>
              <a:rPr lang="en-US" sz="2000" dirty="0" err="1"/>
              <a:t>el</a:t>
            </a:r>
            <a:r>
              <a:rPr lang="en-US" sz="2000" dirty="0"/>
              <a:t> </a:t>
            </a:r>
            <a:r>
              <a:rPr lang="en-US" sz="2000" dirty="0" err="1"/>
              <a:t>comportamiento</a:t>
            </a:r>
            <a:r>
              <a:rPr lang="en-US" sz="2000" dirty="0"/>
              <a:t> de la </a:t>
            </a:r>
            <a:r>
              <a:rPr lang="en-US" sz="2000" dirty="0" err="1"/>
              <a:t>aplicación</a:t>
            </a:r>
            <a:r>
              <a:rPr lang="en-US" sz="2000" dirty="0"/>
              <a:t> para </a:t>
            </a:r>
            <a:r>
              <a:rPr lang="en-US" sz="2000" dirty="0" err="1"/>
              <a:t>cada</a:t>
            </a:r>
            <a:r>
              <a:rPr lang="en-US" sz="2000" dirty="0"/>
              <a:t> </a:t>
            </a:r>
            <a:r>
              <a:rPr lang="en-US" sz="2000" dirty="0" err="1"/>
              <a:t>entorno</a:t>
            </a:r>
            <a:endParaRPr lang="en-US" sz="2000" dirty="0"/>
          </a:p>
          <a:p>
            <a:r>
              <a:rPr lang="en-US" sz="2000" dirty="0" err="1"/>
              <a:t>En</a:t>
            </a:r>
            <a:r>
              <a:rPr lang="en-US" sz="2000" dirty="0"/>
              <a:t> </a:t>
            </a:r>
            <a:r>
              <a:rPr lang="en-US" sz="2000" dirty="0" err="1"/>
              <a:t>entorno</a:t>
            </a:r>
            <a:r>
              <a:rPr lang="en-US" sz="2000" dirty="0"/>
              <a:t> de Desarrollo local se </a:t>
            </a:r>
            <a:r>
              <a:rPr lang="en-US" sz="2000" dirty="0" err="1"/>
              <a:t>pueden</a:t>
            </a:r>
            <a:r>
              <a:rPr lang="en-US" sz="2000" dirty="0"/>
              <a:t> </a:t>
            </a:r>
            <a:r>
              <a:rPr lang="en-US" sz="2000" dirty="0" err="1"/>
              <a:t>establecer</a:t>
            </a:r>
            <a:r>
              <a:rPr lang="en-US" sz="2000" dirty="0"/>
              <a:t> </a:t>
            </a:r>
            <a:r>
              <a:rPr lang="en-US" sz="2000" dirty="0" err="1"/>
              <a:t>en</a:t>
            </a:r>
            <a:r>
              <a:rPr lang="en-US" sz="2000" dirty="0"/>
              <a:t> </a:t>
            </a:r>
            <a:r>
              <a:rPr lang="en-US" sz="2000" dirty="0" err="1"/>
              <a:t>launchSettings.json</a:t>
            </a:r>
            <a:endParaRPr lang="en-US" sz="2000" dirty="0"/>
          </a:p>
          <a:p>
            <a:r>
              <a:rPr lang="en-US" sz="2000" dirty="0" err="1"/>
              <a:t>En</a:t>
            </a:r>
            <a:r>
              <a:rPr lang="en-US" sz="2000" dirty="0"/>
              <a:t> </a:t>
            </a:r>
            <a:r>
              <a:rPr lang="en-US" sz="2000" dirty="0" err="1"/>
              <a:t>entornos</a:t>
            </a:r>
            <a:r>
              <a:rPr lang="en-US" sz="2000" dirty="0"/>
              <a:t> </a:t>
            </a:r>
            <a:r>
              <a:rPr lang="en-US" sz="2000" dirty="0" err="1"/>
              <a:t>productivos</a:t>
            </a:r>
            <a:r>
              <a:rPr lang="en-US" sz="2000" dirty="0"/>
              <a:t> </a:t>
            </a:r>
            <a:r>
              <a:rPr lang="en-US" sz="2000" dirty="0" err="1"/>
              <a:t>dependen</a:t>
            </a:r>
            <a:r>
              <a:rPr lang="en-US" sz="2000" dirty="0"/>
              <a:t> del host</a:t>
            </a:r>
            <a:endParaRPr lang="en-ES" sz="2000" dirty="0"/>
          </a:p>
        </p:txBody>
      </p:sp>
      <p:pic>
        <p:nvPicPr>
          <p:cNvPr id="4" name="object 6">
            <a:extLst>
              <a:ext uri="{FF2B5EF4-FFF2-40B4-BE49-F238E27FC236}">
                <a16:creationId xmlns:a16="http://schemas.microsoft.com/office/drawing/2014/main" id="{B1FB2D7A-E09D-3C99-85A3-E992100BAF47}"/>
              </a:ext>
            </a:extLst>
          </p:cNvPr>
          <p:cNvPicPr/>
          <p:nvPr/>
        </p:nvPicPr>
        <p:blipFill>
          <a:blip r:embed="rId2" cstate="print"/>
          <a:stretch>
            <a:fillRect/>
          </a:stretch>
        </p:blipFill>
        <p:spPr>
          <a:xfrm>
            <a:off x="7135935" y="918491"/>
            <a:ext cx="4613042" cy="4127881"/>
          </a:xfrm>
          <a:prstGeom prst="rect">
            <a:avLst/>
          </a:prstGeom>
        </p:spPr>
      </p:pic>
      <p:pic>
        <p:nvPicPr>
          <p:cNvPr id="10" name="Imagen 9">
            <a:extLst>
              <a:ext uri="{FF2B5EF4-FFF2-40B4-BE49-F238E27FC236}">
                <a16:creationId xmlns:a16="http://schemas.microsoft.com/office/drawing/2014/main" id="{08521218-A0B6-B09B-7509-9430D10F4CCB}"/>
              </a:ext>
            </a:extLst>
          </p:cNvPr>
          <p:cNvPicPr>
            <a:picLocks noChangeAspect="1"/>
          </p:cNvPicPr>
          <p:nvPr/>
        </p:nvPicPr>
        <p:blipFill>
          <a:blip r:embed="rId3"/>
          <a:stretch>
            <a:fillRect/>
          </a:stretch>
        </p:blipFill>
        <p:spPr>
          <a:xfrm>
            <a:off x="910695" y="5351625"/>
            <a:ext cx="9069066" cy="685896"/>
          </a:xfrm>
          <a:prstGeom prst="rect">
            <a:avLst/>
          </a:prstGeom>
        </p:spPr>
      </p:pic>
    </p:spTree>
    <p:extLst>
      <p:ext uri="{BB962C8B-B14F-4D97-AF65-F5344CB8AC3E}">
        <p14:creationId xmlns:p14="http://schemas.microsoft.com/office/powerpoint/2010/main" val="2294220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447045" cy="651610"/>
          </a:xfrm>
        </p:spPr>
        <p:txBody>
          <a:bodyPr/>
          <a:lstStyle/>
          <a:p>
            <a:r>
              <a:rPr lang="en-US" dirty="0" err="1"/>
              <a:t>Consumo</a:t>
            </a:r>
            <a:r>
              <a:rPr lang="en-US" dirty="0"/>
              <a:t> de variables de </a:t>
            </a:r>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10356440" cy="2369194"/>
          </a:xfrm>
        </p:spPr>
        <p:txBody>
          <a:bodyPr/>
          <a:lstStyle/>
          <a:p>
            <a:r>
              <a:rPr lang="en-US" sz="2000" dirty="0"/>
              <a:t>Las variables de </a:t>
            </a:r>
            <a:r>
              <a:rPr lang="en-US" sz="2000" dirty="0" err="1"/>
              <a:t>configuración</a:t>
            </a:r>
            <a:r>
              <a:rPr lang="en-US" sz="2000" dirty="0"/>
              <a:t> se </a:t>
            </a:r>
            <a:r>
              <a:rPr lang="en-US" sz="2000" dirty="0" err="1"/>
              <a:t>pueden</a:t>
            </a:r>
            <a:r>
              <a:rPr lang="en-US" sz="2000" dirty="0"/>
              <a:t> </a:t>
            </a:r>
            <a:r>
              <a:rPr lang="en-US" sz="2000" dirty="0" err="1"/>
              <a:t>consumir</a:t>
            </a:r>
            <a:r>
              <a:rPr lang="en-US" sz="2000" dirty="0"/>
              <a:t> </a:t>
            </a:r>
            <a:r>
              <a:rPr lang="en-US" sz="2000" dirty="0" err="1"/>
              <a:t>inyectando</a:t>
            </a:r>
            <a:r>
              <a:rPr lang="en-US" sz="2000" dirty="0"/>
              <a:t> </a:t>
            </a:r>
            <a:r>
              <a:rPr lang="en-US" sz="2000" dirty="0" err="1"/>
              <a:t>IConfiguration</a:t>
            </a:r>
            <a:endParaRPr lang="en-US" sz="2000" dirty="0"/>
          </a:p>
          <a:p>
            <a:endParaRPr lang="en-US" sz="2000" dirty="0"/>
          </a:p>
          <a:p>
            <a:endParaRPr lang="en-US" sz="2000" dirty="0"/>
          </a:p>
          <a:p>
            <a:r>
              <a:rPr lang="en-US" sz="2000" dirty="0" err="1"/>
              <a:t>Adicionalmente</a:t>
            </a:r>
            <a:r>
              <a:rPr lang="en-US" sz="2000" dirty="0"/>
              <a:t>, se </a:t>
            </a:r>
            <a:r>
              <a:rPr lang="en-US" sz="2000" dirty="0" err="1"/>
              <a:t>pueden</a:t>
            </a:r>
            <a:r>
              <a:rPr lang="en-US" sz="2000" dirty="0"/>
              <a:t> </a:t>
            </a:r>
            <a:r>
              <a:rPr lang="en-US" sz="2000" dirty="0" err="1"/>
              <a:t>configurar</a:t>
            </a:r>
            <a:r>
              <a:rPr lang="en-US" sz="2000" dirty="0"/>
              <a:t> </a:t>
            </a:r>
            <a:r>
              <a:rPr lang="en-US" sz="2000" dirty="0" err="1"/>
              <a:t>objetos</a:t>
            </a:r>
            <a:r>
              <a:rPr lang="en-US" sz="2000" dirty="0"/>
              <a:t> de settings para la </a:t>
            </a:r>
            <a:r>
              <a:rPr lang="en-US" sz="2000" dirty="0" err="1"/>
              <a:t>aplicación</a:t>
            </a:r>
            <a:endParaRPr lang="en-US" sz="2000" dirty="0"/>
          </a:p>
          <a:p>
            <a:pPr lvl="1"/>
            <a:r>
              <a:rPr lang="en-US" sz="1800" dirty="0"/>
              <a:t>Se </a:t>
            </a:r>
            <a:r>
              <a:rPr lang="en-US" sz="1800" dirty="0" err="1"/>
              <a:t>consumen</a:t>
            </a:r>
            <a:r>
              <a:rPr lang="en-US" sz="1800" dirty="0"/>
              <a:t> </a:t>
            </a:r>
            <a:r>
              <a:rPr lang="en-US" sz="1800" dirty="0" err="1"/>
              <a:t>inyectando</a:t>
            </a:r>
            <a:r>
              <a:rPr lang="en-US" sz="1800" dirty="0"/>
              <a:t> </a:t>
            </a:r>
            <a:r>
              <a:rPr lang="en-US" sz="1800" dirty="0" err="1"/>
              <a:t>IOptions</a:t>
            </a:r>
            <a:r>
              <a:rPr lang="en-US" sz="1800" dirty="0"/>
              <a:t>&lt;</a:t>
            </a:r>
            <a:r>
              <a:rPr lang="en-US" sz="1800" dirty="0" err="1"/>
              <a:t>TSettings</a:t>
            </a:r>
            <a:r>
              <a:rPr lang="en-US" sz="1800" dirty="0"/>
              <a:t>&gt;, o </a:t>
            </a:r>
            <a:r>
              <a:rPr lang="en-US" sz="1800" dirty="0" err="1"/>
              <a:t>IOptionsSnapshot</a:t>
            </a:r>
            <a:r>
              <a:rPr lang="en-US" sz="1800" dirty="0"/>
              <a:t>&lt;</a:t>
            </a:r>
            <a:r>
              <a:rPr lang="en-US" sz="1800" dirty="0" err="1"/>
              <a:t>TSettings</a:t>
            </a:r>
            <a:r>
              <a:rPr lang="en-US" sz="1800" dirty="0"/>
              <a:t>&gt; para </a:t>
            </a:r>
            <a:r>
              <a:rPr lang="en-US" sz="1800" dirty="0" err="1"/>
              <a:t>soportar</a:t>
            </a:r>
            <a:r>
              <a:rPr lang="en-US" sz="1800" dirty="0"/>
              <a:t> </a:t>
            </a:r>
            <a:r>
              <a:rPr lang="en-US" sz="1800" dirty="0" err="1"/>
              <a:t>cambios</a:t>
            </a:r>
            <a:r>
              <a:rPr lang="en-US" sz="1800" dirty="0"/>
              <a:t> </a:t>
            </a:r>
            <a:r>
              <a:rPr lang="en-US" sz="1800" dirty="0" err="1"/>
              <a:t>en</a:t>
            </a:r>
            <a:r>
              <a:rPr lang="en-US" sz="1800" dirty="0"/>
              <a:t> caliente</a:t>
            </a:r>
            <a:endParaRPr lang="en-ES" sz="1800" dirty="0"/>
          </a:p>
        </p:txBody>
      </p:sp>
      <p:pic>
        <p:nvPicPr>
          <p:cNvPr id="2" name="object 4">
            <a:extLst>
              <a:ext uri="{FF2B5EF4-FFF2-40B4-BE49-F238E27FC236}">
                <a16:creationId xmlns:a16="http://schemas.microsoft.com/office/drawing/2014/main" id="{A6E03280-BA93-05EE-E3F7-DF5682289FA0}"/>
              </a:ext>
            </a:extLst>
          </p:cNvPr>
          <p:cNvPicPr/>
          <p:nvPr/>
        </p:nvPicPr>
        <p:blipFill>
          <a:blip r:embed="rId2" cstate="print"/>
          <a:stretch>
            <a:fillRect/>
          </a:stretch>
        </p:blipFill>
        <p:spPr>
          <a:xfrm>
            <a:off x="1129342" y="5235460"/>
            <a:ext cx="5467803" cy="396299"/>
          </a:xfrm>
          <a:prstGeom prst="rect">
            <a:avLst/>
          </a:prstGeom>
        </p:spPr>
      </p:pic>
      <p:pic>
        <p:nvPicPr>
          <p:cNvPr id="3" name="object 5">
            <a:extLst>
              <a:ext uri="{FF2B5EF4-FFF2-40B4-BE49-F238E27FC236}">
                <a16:creationId xmlns:a16="http://schemas.microsoft.com/office/drawing/2014/main" id="{97F4A88C-F83A-8F01-D929-8146761C0767}"/>
              </a:ext>
            </a:extLst>
          </p:cNvPr>
          <p:cNvPicPr/>
          <p:nvPr/>
        </p:nvPicPr>
        <p:blipFill rotWithShape="1">
          <a:blip r:embed="rId3" cstate="print"/>
          <a:srcRect l="1407"/>
          <a:stretch/>
        </p:blipFill>
        <p:spPr>
          <a:xfrm>
            <a:off x="1129342" y="5542907"/>
            <a:ext cx="8455249" cy="539584"/>
          </a:xfrm>
          <a:prstGeom prst="rect">
            <a:avLst/>
          </a:prstGeom>
        </p:spPr>
      </p:pic>
      <p:pic>
        <p:nvPicPr>
          <p:cNvPr id="5" name="Imagen 4">
            <a:extLst>
              <a:ext uri="{FF2B5EF4-FFF2-40B4-BE49-F238E27FC236}">
                <a16:creationId xmlns:a16="http://schemas.microsoft.com/office/drawing/2014/main" id="{96E06F9E-4FFB-A883-C345-092073FA01D5}"/>
              </a:ext>
            </a:extLst>
          </p:cNvPr>
          <p:cNvPicPr>
            <a:picLocks noChangeAspect="1"/>
          </p:cNvPicPr>
          <p:nvPr/>
        </p:nvPicPr>
        <p:blipFill>
          <a:blip r:embed="rId4"/>
          <a:stretch>
            <a:fillRect/>
          </a:stretch>
        </p:blipFill>
        <p:spPr>
          <a:xfrm>
            <a:off x="1129342" y="3262565"/>
            <a:ext cx="5249155" cy="844934"/>
          </a:xfrm>
          <a:prstGeom prst="rect">
            <a:avLst/>
          </a:prstGeom>
        </p:spPr>
      </p:pic>
    </p:spTree>
    <p:extLst>
      <p:ext uri="{BB962C8B-B14F-4D97-AF65-F5344CB8AC3E}">
        <p14:creationId xmlns:p14="http://schemas.microsoft.com/office/powerpoint/2010/main" val="2526026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configuraciones</a:t>
            </a:r>
            <a:endParaRPr lang="en-ES" dirty="0"/>
          </a:p>
        </p:txBody>
      </p:sp>
      <p:pic>
        <p:nvPicPr>
          <p:cNvPr id="5" name="Marcador de posición de imagen 4" descr="Estudiante estudiando en la biblioteca">
            <a:extLst>
              <a:ext uri="{FF2B5EF4-FFF2-40B4-BE49-F238E27FC236}">
                <a16:creationId xmlns:a16="http://schemas.microsoft.com/office/drawing/2014/main" id="{0CC5BF76-0C4B-5303-B9F5-520C05E83336}"/>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368926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267378"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Consola</a:t>
            </a:r>
            <a:endParaRPr lang="en-US" sz="1800" dirty="0"/>
          </a:p>
          <a:p>
            <a:pPr lvl="1"/>
            <a:r>
              <a:rPr lang="en-US" sz="1800" dirty="0"/>
              <a:t>Debug</a:t>
            </a:r>
          </a:p>
          <a:p>
            <a:pPr lvl="1"/>
            <a:r>
              <a:rPr lang="en-US" sz="1800" dirty="0" err="1"/>
              <a:t>EventSource</a:t>
            </a:r>
            <a:r>
              <a:rPr lang="en-US" sz="1800" dirty="0"/>
              <a:t> (</a:t>
            </a:r>
            <a:r>
              <a:rPr lang="en-US" sz="1800" dirty="0" err="1"/>
              <a:t>depende</a:t>
            </a:r>
            <a:r>
              <a:rPr lang="en-US" sz="1800" dirty="0"/>
              <a:t> del OS)</a:t>
            </a:r>
          </a:p>
          <a:p>
            <a:pPr lvl="1"/>
            <a:r>
              <a:rPr lang="en-US" sz="1800" dirty="0" err="1"/>
              <a:t>EventLog</a:t>
            </a:r>
            <a:r>
              <a:rPr lang="en-US" sz="1800" dirty="0"/>
              <a:t> (solo windows)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r>
              <a:rPr lang="en-US" sz="1800" dirty="0" err="1"/>
              <a:t>Serilog</a:t>
            </a:r>
            <a:r>
              <a:rPr lang="en-US" sz="1800" dirty="0"/>
              <a:t> es </a:t>
            </a:r>
            <a:r>
              <a:rPr lang="en-US" sz="1800" dirty="0" err="1"/>
              <a:t>una</a:t>
            </a:r>
            <a:r>
              <a:rPr lang="en-US" sz="1800" dirty="0"/>
              <a:t> </a:t>
            </a:r>
            <a:r>
              <a:rPr lang="en-US" sz="1800" dirty="0" err="1"/>
              <a:t>librería</a:t>
            </a:r>
            <a:r>
              <a:rPr lang="en-US" sz="1800" dirty="0"/>
              <a:t> </a:t>
            </a:r>
            <a:r>
              <a:rPr lang="en-US" sz="1800" dirty="0" err="1"/>
              <a:t>muy</a:t>
            </a:r>
            <a:r>
              <a:rPr lang="en-US" sz="1800" dirty="0"/>
              <a:t> </a:t>
            </a:r>
            <a:r>
              <a:rPr lang="en-US" sz="1800" dirty="0" err="1"/>
              <a:t>empleada</a:t>
            </a:r>
            <a:endParaRPr lang="en-US" sz="1800" dirty="0"/>
          </a:p>
          <a:p>
            <a:endParaRPr lang="en-ES" dirty="0"/>
          </a:p>
        </p:txBody>
      </p:sp>
      <p:pic>
        <p:nvPicPr>
          <p:cNvPr id="4" name="Imagen 3">
            <a:extLst>
              <a:ext uri="{FF2B5EF4-FFF2-40B4-BE49-F238E27FC236}">
                <a16:creationId xmlns:a16="http://schemas.microsoft.com/office/drawing/2014/main" id="{EFC9F571-5D57-112C-2E8E-D921B289FE96}"/>
              </a:ext>
            </a:extLst>
          </p:cNvPr>
          <p:cNvPicPr>
            <a:picLocks noChangeAspect="1"/>
          </p:cNvPicPr>
          <p:nvPr/>
        </p:nvPicPr>
        <p:blipFill>
          <a:blip r:embed="rId2"/>
          <a:stretch>
            <a:fillRect/>
          </a:stretch>
        </p:blipFill>
        <p:spPr>
          <a:xfrm>
            <a:off x="910695" y="5445814"/>
            <a:ext cx="4548741" cy="651610"/>
          </a:xfrm>
          <a:prstGeom prst="rect">
            <a:avLst/>
          </a:prstGeom>
        </p:spPr>
      </p:pic>
    </p:spTree>
    <p:extLst>
      <p:ext uri="{BB962C8B-B14F-4D97-AF65-F5344CB8AC3E}">
        <p14:creationId xmlns:p14="http://schemas.microsoft.com/office/powerpoint/2010/main" val="3393572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Niveles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Hay </a:t>
            </a:r>
            <a:r>
              <a:rPr lang="en-US" sz="2000" dirty="0" err="1"/>
              <a:t>distintos</a:t>
            </a:r>
            <a:r>
              <a:rPr lang="en-US" sz="2000" dirty="0"/>
              <a:t> </a:t>
            </a:r>
            <a:r>
              <a:rPr lang="en-US" sz="2000" dirty="0" err="1"/>
              <a:t>niveles</a:t>
            </a:r>
            <a:r>
              <a:rPr lang="en-US" sz="2000" dirty="0"/>
              <a:t> de log:</a:t>
            </a:r>
          </a:p>
          <a:p>
            <a:pPr lvl="1"/>
            <a:r>
              <a:rPr lang="en-US" sz="1800" dirty="0"/>
              <a:t>Trace</a:t>
            </a:r>
          </a:p>
          <a:p>
            <a:pPr lvl="1"/>
            <a:r>
              <a:rPr lang="en-US" sz="1800" dirty="0"/>
              <a:t>Debug</a:t>
            </a:r>
          </a:p>
          <a:p>
            <a:pPr lvl="1"/>
            <a:r>
              <a:rPr lang="en-US" sz="1800" dirty="0"/>
              <a:t>Information</a:t>
            </a:r>
          </a:p>
          <a:p>
            <a:pPr lvl="1"/>
            <a:r>
              <a:rPr lang="en-US" sz="1800" dirty="0"/>
              <a:t>Warning</a:t>
            </a:r>
          </a:p>
          <a:p>
            <a:pPr lvl="1"/>
            <a:r>
              <a:rPr lang="en-US" sz="1800" dirty="0"/>
              <a:t>Error</a:t>
            </a:r>
          </a:p>
          <a:p>
            <a:pPr lvl="1"/>
            <a:r>
              <a:rPr lang="en-US" sz="1800" dirty="0"/>
              <a:t>Critical</a:t>
            </a:r>
          </a:p>
          <a:p>
            <a:r>
              <a:rPr lang="en-US" sz="2000" dirty="0"/>
              <a:t>Se </a:t>
            </a:r>
            <a:r>
              <a:rPr lang="en-US" sz="2000" dirty="0" err="1"/>
              <a:t>puede</a:t>
            </a:r>
            <a:r>
              <a:rPr lang="en-US" sz="2000" dirty="0"/>
              <a:t> </a:t>
            </a:r>
            <a:r>
              <a:rPr lang="en-US" sz="2000" dirty="0" err="1"/>
              <a:t>configurar</a:t>
            </a:r>
            <a:r>
              <a:rPr lang="en-US" sz="2000" dirty="0"/>
              <a:t> </a:t>
            </a:r>
            <a:r>
              <a:rPr lang="en-US" sz="2000" dirty="0" err="1"/>
              <a:t>el</a:t>
            </a:r>
            <a:r>
              <a:rPr lang="en-US" sz="2000" dirty="0"/>
              <a:t> </a:t>
            </a:r>
            <a:r>
              <a:rPr lang="en-US" sz="2000" dirty="0" err="1"/>
              <a:t>nivel</a:t>
            </a:r>
            <a:r>
              <a:rPr lang="en-US" sz="2000" dirty="0"/>
              <a:t> de log que </a:t>
            </a:r>
            <a:r>
              <a:rPr lang="en-US" sz="2000" dirty="0" err="1"/>
              <a:t>deseamos</a:t>
            </a:r>
            <a:r>
              <a:rPr lang="en-US" sz="2000" dirty="0"/>
              <a:t> registrar</a:t>
            </a:r>
          </a:p>
          <a:p>
            <a:r>
              <a:rPr lang="en-US" sz="2000" dirty="0" err="1"/>
              <a:t>También</a:t>
            </a:r>
            <a:r>
              <a:rPr lang="en-US" sz="2000" dirty="0"/>
              <a:t> es </a:t>
            </a:r>
            <a:r>
              <a:rPr lang="en-US" sz="2000" dirty="0" err="1"/>
              <a:t>posible</a:t>
            </a:r>
            <a:r>
              <a:rPr lang="en-US" sz="2000" dirty="0"/>
              <a:t> </a:t>
            </a:r>
            <a:r>
              <a:rPr lang="en-US" sz="2000" dirty="0" err="1"/>
              <a:t>configurar</a:t>
            </a:r>
            <a:r>
              <a:rPr lang="en-US" sz="2000" dirty="0"/>
              <a:t> </a:t>
            </a:r>
            <a:r>
              <a:rPr lang="en-US" sz="2000" dirty="0" err="1"/>
              <a:t>por</a:t>
            </a:r>
            <a:r>
              <a:rPr lang="en-US" sz="2000" dirty="0"/>
              <a:t> provider</a:t>
            </a:r>
            <a:endParaRPr lang="en-US" sz="1800" dirty="0"/>
          </a:p>
          <a:p>
            <a:endParaRPr lang="en-ES" dirty="0"/>
          </a:p>
        </p:txBody>
      </p:sp>
      <p:pic>
        <p:nvPicPr>
          <p:cNvPr id="9" name="Imagen 8">
            <a:extLst>
              <a:ext uri="{FF2B5EF4-FFF2-40B4-BE49-F238E27FC236}">
                <a16:creationId xmlns:a16="http://schemas.microsoft.com/office/drawing/2014/main" id="{FC475397-453B-B35F-10CF-5BA7C9E2C447}"/>
              </a:ext>
            </a:extLst>
          </p:cNvPr>
          <p:cNvPicPr>
            <a:picLocks noChangeAspect="1"/>
          </p:cNvPicPr>
          <p:nvPr/>
        </p:nvPicPr>
        <p:blipFill>
          <a:blip r:embed="rId2"/>
          <a:stretch>
            <a:fillRect/>
          </a:stretch>
        </p:blipFill>
        <p:spPr>
          <a:xfrm>
            <a:off x="5907439" y="2982431"/>
            <a:ext cx="5639587" cy="1867161"/>
          </a:xfrm>
          <a:prstGeom prst="rect">
            <a:avLst/>
          </a:prstGeom>
        </p:spPr>
      </p:pic>
    </p:spTree>
    <p:extLst>
      <p:ext uri="{BB962C8B-B14F-4D97-AF65-F5344CB8AC3E}">
        <p14:creationId xmlns:p14="http://schemas.microsoft.com/office/powerpoint/2010/main" val="158330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Generar</a:t>
            </a:r>
            <a:r>
              <a:rPr lang="en-US" dirty="0"/>
              <a:t> logs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Se </a:t>
            </a:r>
            <a:r>
              <a:rPr lang="en-US" sz="2000" dirty="0" err="1"/>
              <a:t>crean</a:t>
            </a:r>
            <a:r>
              <a:rPr lang="en-US" sz="2000" dirty="0"/>
              <a:t> logs </a:t>
            </a:r>
            <a:r>
              <a:rPr lang="en-US" sz="2000" dirty="0" err="1"/>
              <a:t>inyectando</a:t>
            </a:r>
            <a:r>
              <a:rPr lang="en-US" sz="2000" dirty="0"/>
              <a:t> </a:t>
            </a:r>
            <a:r>
              <a:rPr lang="en-US" sz="2000" dirty="0" err="1"/>
              <a:t>ILogger</a:t>
            </a:r>
            <a:r>
              <a:rPr lang="en-US" sz="2000" dirty="0"/>
              <a:t> o </a:t>
            </a:r>
            <a:r>
              <a:rPr lang="en-US" sz="2000" dirty="0" err="1"/>
              <a:t>ILogger</a:t>
            </a:r>
            <a:r>
              <a:rPr lang="en-US" sz="2000" dirty="0"/>
              <a:t>&lt;</a:t>
            </a:r>
            <a:r>
              <a:rPr lang="en-US" sz="2000" dirty="0" err="1"/>
              <a:t>Categoria</a:t>
            </a:r>
            <a:r>
              <a:rPr lang="en-US" sz="2000" dirty="0"/>
              <a:t>&gt;</a:t>
            </a:r>
          </a:p>
          <a:p>
            <a:r>
              <a:rPr lang="en-US" sz="2000" dirty="0"/>
              <a:t>Se </a:t>
            </a:r>
            <a:r>
              <a:rPr lang="en-US" sz="2000" dirty="0" err="1"/>
              <a:t>suelen</a:t>
            </a:r>
            <a:r>
              <a:rPr lang="en-US" sz="2000" dirty="0"/>
              <a:t> </a:t>
            </a:r>
            <a:r>
              <a:rPr lang="en-US" sz="2000" dirty="0" err="1"/>
              <a:t>categorizar</a:t>
            </a:r>
            <a:r>
              <a:rPr lang="en-US" sz="2000" dirty="0"/>
              <a:t> </a:t>
            </a:r>
            <a:r>
              <a:rPr lang="en-US" sz="2000" dirty="0" err="1"/>
              <a:t>según</a:t>
            </a:r>
            <a:r>
              <a:rPr lang="en-US" sz="2000" dirty="0"/>
              <a:t> la </a:t>
            </a:r>
            <a:r>
              <a:rPr lang="en-US" sz="2000" dirty="0" err="1"/>
              <a:t>clase</a:t>
            </a:r>
            <a:r>
              <a:rPr lang="en-US" sz="2000" dirty="0"/>
              <a:t> </a:t>
            </a:r>
            <a:r>
              <a:rPr lang="en-US" sz="2000" dirty="0" err="1"/>
              <a:t>en</a:t>
            </a:r>
            <a:r>
              <a:rPr lang="en-US" sz="2000" dirty="0"/>
              <a:t> la que se </a:t>
            </a:r>
            <a:r>
              <a:rPr lang="en-US" sz="2000" dirty="0" err="1"/>
              <a:t>generan</a:t>
            </a:r>
            <a:endParaRPr lang="en-US" sz="2000" dirty="0"/>
          </a:p>
          <a:p>
            <a:r>
              <a:rPr lang="en-US" sz="2000" dirty="0" err="1"/>
              <a:t>También</a:t>
            </a:r>
            <a:r>
              <a:rPr lang="en-US" sz="2000" dirty="0"/>
              <a:t> se </a:t>
            </a:r>
            <a:r>
              <a:rPr lang="en-US" sz="2000" dirty="0" err="1"/>
              <a:t>puede</a:t>
            </a:r>
            <a:r>
              <a:rPr lang="en-US" sz="2000" dirty="0"/>
              <a:t> </a:t>
            </a:r>
            <a:r>
              <a:rPr lang="en-US" sz="2000" dirty="0" err="1"/>
              <a:t>inyectar</a:t>
            </a:r>
            <a:r>
              <a:rPr lang="en-US" sz="2000" dirty="0"/>
              <a:t> </a:t>
            </a:r>
            <a:r>
              <a:rPr lang="en-US" sz="2000" dirty="0" err="1"/>
              <a:t>ILoggerFactory</a:t>
            </a:r>
            <a:r>
              <a:rPr lang="en-US" sz="2000" dirty="0"/>
              <a:t> para </a:t>
            </a:r>
            <a:r>
              <a:rPr lang="en-US" sz="2000" dirty="0" err="1"/>
              <a:t>crear</a:t>
            </a:r>
            <a:r>
              <a:rPr lang="en-US" sz="2000" dirty="0"/>
              <a:t> un logger con un </a:t>
            </a:r>
            <a:r>
              <a:rPr lang="en-US" sz="2000" dirty="0" err="1"/>
              <a:t>nombre</a:t>
            </a:r>
            <a:r>
              <a:rPr lang="en-US" sz="2000" dirty="0"/>
              <a:t> de </a:t>
            </a:r>
            <a:r>
              <a:rPr lang="en-US" sz="2000" dirty="0" err="1"/>
              <a:t>categoría</a:t>
            </a:r>
            <a:r>
              <a:rPr lang="en-US" sz="2000" dirty="0"/>
              <a:t> </a:t>
            </a:r>
            <a:r>
              <a:rPr lang="en-US" sz="2000" dirty="0" err="1"/>
              <a:t>especifico</a:t>
            </a:r>
            <a:endParaRPr lang="en-US" sz="2000" dirty="0"/>
          </a:p>
          <a:p>
            <a:endParaRPr lang="en-US" sz="2000" dirty="0"/>
          </a:p>
          <a:p>
            <a:pPr marL="0" indent="0">
              <a:buNone/>
            </a:pPr>
            <a:endParaRPr lang="en-ES" dirty="0"/>
          </a:p>
        </p:txBody>
      </p:sp>
      <p:pic>
        <p:nvPicPr>
          <p:cNvPr id="9" name="Imagen 8">
            <a:extLst>
              <a:ext uri="{FF2B5EF4-FFF2-40B4-BE49-F238E27FC236}">
                <a16:creationId xmlns:a16="http://schemas.microsoft.com/office/drawing/2014/main" id="{19953411-7FD7-A077-B192-BAF9A21CE9B5}"/>
              </a:ext>
            </a:extLst>
          </p:cNvPr>
          <p:cNvPicPr>
            <a:picLocks noChangeAspect="1"/>
          </p:cNvPicPr>
          <p:nvPr/>
        </p:nvPicPr>
        <p:blipFill>
          <a:blip r:embed="rId2"/>
          <a:stretch>
            <a:fillRect/>
          </a:stretch>
        </p:blipFill>
        <p:spPr>
          <a:xfrm>
            <a:off x="6823788" y="2982431"/>
            <a:ext cx="2848373" cy="1095528"/>
          </a:xfrm>
          <a:prstGeom prst="rect">
            <a:avLst/>
          </a:prstGeom>
        </p:spPr>
      </p:pic>
      <p:pic>
        <p:nvPicPr>
          <p:cNvPr id="11" name="Imagen 10">
            <a:extLst>
              <a:ext uri="{FF2B5EF4-FFF2-40B4-BE49-F238E27FC236}">
                <a16:creationId xmlns:a16="http://schemas.microsoft.com/office/drawing/2014/main" id="{FD43D429-2C78-F1C1-367C-B6DCE10A6378}"/>
              </a:ext>
            </a:extLst>
          </p:cNvPr>
          <p:cNvPicPr>
            <a:picLocks noChangeAspect="1"/>
          </p:cNvPicPr>
          <p:nvPr/>
        </p:nvPicPr>
        <p:blipFill>
          <a:blip r:embed="rId3"/>
          <a:stretch>
            <a:fillRect/>
          </a:stretch>
        </p:blipFill>
        <p:spPr>
          <a:xfrm>
            <a:off x="910695" y="5351625"/>
            <a:ext cx="4753638" cy="905001"/>
          </a:xfrm>
          <a:prstGeom prst="rect">
            <a:avLst/>
          </a:prstGeom>
        </p:spPr>
      </p:pic>
    </p:spTree>
    <p:extLst>
      <p:ext uri="{BB962C8B-B14F-4D97-AF65-F5344CB8AC3E}">
        <p14:creationId xmlns:p14="http://schemas.microsoft.com/office/powerpoint/2010/main" val="187953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logging</a:t>
            </a:r>
            <a:endParaRPr lang="en-ES" dirty="0"/>
          </a:p>
        </p:txBody>
      </p:sp>
      <p:pic>
        <p:nvPicPr>
          <p:cNvPr id="5" name="Marcador de posición de imagen 4" descr="Estudiante estudiando en la biblioteca">
            <a:extLst>
              <a:ext uri="{FF2B5EF4-FFF2-40B4-BE49-F238E27FC236}">
                <a16:creationId xmlns:a16="http://schemas.microsoft.com/office/drawing/2014/main" id="{0CC5BF76-0C4B-5303-B9F5-520C05E83336}"/>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25977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err="1"/>
              <a:t>Estructura</a:t>
            </a:r>
            <a:r>
              <a:rPr lang="en-US" dirty="0"/>
              <a:t> del </a:t>
            </a:r>
            <a:r>
              <a:rPr lang="en-US" dirty="0" err="1"/>
              <a:t>proyecto</a:t>
            </a:r>
            <a:endParaRPr lang="en-US" dirty="0"/>
          </a:p>
          <a:p>
            <a:r>
              <a:rPr lang="en-US" dirty="0"/>
              <a:t>Minimal APIs</a:t>
            </a:r>
          </a:p>
          <a:p>
            <a:r>
              <a:rPr lang="en-US" dirty="0" err="1"/>
              <a:t>Inyección</a:t>
            </a:r>
            <a:r>
              <a:rPr lang="en-US" dirty="0"/>
              <a:t> de </a:t>
            </a:r>
            <a:r>
              <a:rPr lang="en-US" dirty="0" err="1"/>
              <a:t>dependencias</a:t>
            </a:r>
            <a:endParaRPr lang="en-US" dirty="0"/>
          </a:p>
          <a:p>
            <a:r>
              <a:rPr lang="en-US" dirty="0"/>
              <a:t>El </a:t>
            </a:r>
            <a:r>
              <a:rPr lang="en-US" dirty="0" err="1"/>
              <a:t>patrón</a:t>
            </a:r>
            <a:r>
              <a:rPr lang="en-US" dirty="0"/>
              <a:t> builder</a:t>
            </a:r>
          </a:p>
          <a:p>
            <a:r>
              <a:rPr lang="en-US" dirty="0"/>
              <a:t>Middleware</a:t>
            </a:r>
          </a:p>
          <a:p>
            <a:r>
              <a:rPr lang="en-US" dirty="0" err="1"/>
              <a:t>Configuración</a:t>
            </a:r>
            <a:endParaRPr lang="en-US" dirty="0"/>
          </a:p>
          <a:p>
            <a:r>
              <a:rPr lang="en-US" dirty="0"/>
              <a:t>Logging</a:t>
            </a:r>
          </a:p>
          <a:p>
            <a:r>
              <a:rPr lang="en-US" dirty="0"/>
              <a:t>Swagger</a:t>
            </a:r>
          </a:p>
          <a:p>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Fundamentos</a:t>
            </a:r>
            <a:r>
              <a:rPr lang="en-US" dirty="0"/>
              <a:t> de ASP.NET Core</a:t>
            </a:r>
            <a:endParaRPr lang="es-ES" dirty="0"/>
          </a:p>
        </p:txBody>
      </p:sp>
    </p:spTree>
    <p:extLst>
      <p:ext uri="{BB962C8B-B14F-4D97-AF65-F5344CB8AC3E}">
        <p14:creationId xmlns:p14="http://schemas.microsoft.com/office/powerpoint/2010/main" val="333949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Descripción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671705" cy="3114993"/>
          </a:xfrm>
        </p:spPr>
        <p:txBody>
          <a:bodyPr/>
          <a:lstStyle/>
          <a:p>
            <a:r>
              <a:rPr lang="en-US" sz="2000" dirty="0" err="1"/>
              <a:t>Basado</a:t>
            </a:r>
            <a:r>
              <a:rPr lang="en-US" sz="2000" dirty="0"/>
              <a:t> </a:t>
            </a:r>
            <a:r>
              <a:rPr lang="en-US" sz="2000" dirty="0" err="1"/>
              <a:t>en</a:t>
            </a:r>
            <a:r>
              <a:rPr lang="en-US" sz="2000" dirty="0"/>
              <a:t> </a:t>
            </a:r>
            <a:r>
              <a:rPr lang="en-US" sz="2000" dirty="0" err="1"/>
              <a:t>el</a:t>
            </a:r>
            <a:r>
              <a:rPr lang="en-US" sz="2000" dirty="0"/>
              <a:t> </a:t>
            </a:r>
            <a:r>
              <a:rPr lang="en-US" sz="2000" dirty="0" err="1"/>
              <a:t>estándar</a:t>
            </a:r>
            <a:r>
              <a:rPr lang="en-US" sz="2000" dirty="0"/>
              <a:t> </a:t>
            </a:r>
            <a:r>
              <a:rPr lang="en-US" sz="2000" dirty="0" err="1"/>
              <a:t>OpenApi</a:t>
            </a:r>
            <a:endParaRPr lang="en-US" sz="2000" dirty="0"/>
          </a:p>
          <a:p>
            <a:pPr lvl="1"/>
            <a:r>
              <a:rPr lang="en-US" sz="1400" dirty="0" err="1"/>
              <a:t>Diseñado</a:t>
            </a:r>
            <a:r>
              <a:rPr lang="en-US" sz="1400" dirty="0"/>
              <a:t> para </a:t>
            </a:r>
            <a:r>
              <a:rPr lang="en-US" sz="1400" dirty="0" err="1"/>
              <a:t>documentar</a:t>
            </a:r>
            <a:r>
              <a:rPr lang="en-US" sz="1400" dirty="0"/>
              <a:t> y </a:t>
            </a:r>
            <a:r>
              <a:rPr lang="en-US" sz="1400" dirty="0" err="1"/>
              <a:t>especificar</a:t>
            </a:r>
            <a:r>
              <a:rPr lang="en-US" sz="1400" dirty="0"/>
              <a:t> </a:t>
            </a:r>
            <a:r>
              <a:rPr lang="en-US" sz="1400" dirty="0" err="1"/>
              <a:t>los</a:t>
            </a:r>
            <a:r>
              <a:rPr lang="en-US" sz="1400" dirty="0"/>
              <a:t> endpoints de un API web </a:t>
            </a:r>
            <a:r>
              <a:rPr lang="en-US" sz="1400" dirty="0" err="1"/>
              <a:t>mediante</a:t>
            </a:r>
            <a:r>
              <a:rPr lang="en-US" sz="1400" dirty="0"/>
              <a:t> </a:t>
            </a:r>
            <a:r>
              <a:rPr lang="en-US" sz="1400" dirty="0" err="1"/>
              <a:t>ficheros</a:t>
            </a:r>
            <a:r>
              <a:rPr lang="en-US" sz="1400" dirty="0"/>
              <a:t> </a:t>
            </a:r>
            <a:r>
              <a:rPr lang="en-US" sz="1400" dirty="0" err="1"/>
              <a:t>json</a:t>
            </a:r>
            <a:endParaRPr lang="en-US" sz="1400" dirty="0"/>
          </a:p>
          <a:p>
            <a:r>
              <a:rPr lang="en-US" sz="2000" dirty="0" err="1"/>
              <a:t>Permite</a:t>
            </a:r>
            <a:r>
              <a:rPr lang="en-US" sz="2000" dirty="0"/>
              <a:t> </a:t>
            </a:r>
            <a:r>
              <a:rPr lang="en-US" sz="2000" dirty="0" err="1"/>
              <a:t>consumir</a:t>
            </a:r>
            <a:r>
              <a:rPr lang="en-US" sz="2000" dirty="0"/>
              <a:t> y </a:t>
            </a:r>
            <a:r>
              <a:rPr lang="en-US" sz="2000" dirty="0" err="1"/>
              <a:t>probar</a:t>
            </a:r>
            <a:r>
              <a:rPr lang="en-US" sz="2000" dirty="0"/>
              <a:t> </a:t>
            </a:r>
            <a:r>
              <a:rPr lang="en-US" sz="2000" dirty="0" err="1"/>
              <a:t>nuestro</a:t>
            </a:r>
            <a:r>
              <a:rPr lang="en-US" sz="2000" dirty="0"/>
              <a:t> </a:t>
            </a:r>
            <a:r>
              <a:rPr lang="en-US" sz="2000" dirty="0" err="1"/>
              <a:t>Api</a:t>
            </a:r>
            <a:r>
              <a:rPr lang="en-US" sz="2000" dirty="0"/>
              <a:t> </a:t>
            </a:r>
            <a:r>
              <a:rPr lang="en-US" sz="2000" dirty="0" err="1"/>
              <a:t>directamente</a:t>
            </a:r>
            <a:r>
              <a:rPr lang="en-US" sz="2000" dirty="0"/>
              <a:t> </a:t>
            </a:r>
            <a:r>
              <a:rPr lang="en-US" sz="2000" dirty="0" err="1"/>
              <a:t>desde</a:t>
            </a:r>
            <a:r>
              <a:rPr lang="en-US" sz="2000" dirty="0"/>
              <a:t> la web</a:t>
            </a:r>
          </a:p>
          <a:p>
            <a:pPr marL="0" indent="0">
              <a:buNone/>
            </a:pPr>
            <a:endParaRPr lang="en-ES" dirty="0"/>
          </a:p>
        </p:txBody>
      </p:sp>
      <p:pic>
        <p:nvPicPr>
          <p:cNvPr id="2" name="object 4">
            <a:extLst>
              <a:ext uri="{FF2B5EF4-FFF2-40B4-BE49-F238E27FC236}">
                <a16:creationId xmlns:a16="http://schemas.microsoft.com/office/drawing/2014/main" id="{AA01E70A-6ED6-EA8E-5B83-7C2421ACF273}"/>
              </a:ext>
            </a:extLst>
          </p:cNvPr>
          <p:cNvPicPr/>
          <p:nvPr/>
        </p:nvPicPr>
        <p:blipFill>
          <a:blip r:embed="rId2" cstate="print"/>
          <a:stretch>
            <a:fillRect/>
          </a:stretch>
        </p:blipFill>
        <p:spPr>
          <a:xfrm>
            <a:off x="910695" y="4062020"/>
            <a:ext cx="8647176" cy="2318004"/>
          </a:xfrm>
          <a:prstGeom prst="rect">
            <a:avLst/>
          </a:prstGeom>
        </p:spPr>
      </p:pic>
    </p:spTree>
    <p:extLst>
      <p:ext uri="{BB962C8B-B14F-4D97-AF65-F5344CB8AC3E}">
        <p14:creationId xmlns:p14="http://schemas.microsoft.com/office/powerpoint/2010/main" val="1213047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183819" cy="3114993"/>
          </a:xfrm>
        </p:spPr>
        <p:txBody>
          <a:bodyPr/>
          <a:lstStyle/>
          <a:p>
            <a:r>
              <a:rPr lang="en-US" sz="2000" dirty="0" err="1"/>
              <a:t>Existen</a:t>
            </a:r>
            <a:r>
              <a:rPr lang="en-US" sz="2000" dirty="0"/>
              <a:t> dos </a:t>
            </a:r>
            <a:r>
              <a:rPr lang="en-US" sz="2000" dirty="0" err="1"/>
              <a:t>librerías</a:t>
            </a:r>
            <a:r>
              <a:rPr lang="en-US" sz="2000" dirty="0"/>
              <a:t> para ASP.NET Core</a:t>
            </a:r>
          </a:p>
          <a:p>
            <a:pPr lvl="1"/>
            <a:r>
              <a:rPr lang="en-US" sz="1600" dirty="0" err="1"/>
              <a:t>Swashbuckle.AspNetCore</a:t>
            </a:r>
            <a:r>
              <a:rPr lang="en-US" sz="1600" dirty="0"/>
              <a:t> (</a:t>
            </a:r>
            <a:r>
              <a:rPr lang="en-US" sz="1600" dirty="0" err="1"/>
              <a:t>añadida</a:t>
            </a:r>
            <a:r>
              <a:rPr lang="en-US" sz="1600" dirty="0"/>
              <a:t> </a:t>
            </a:r>
            <a:r>
              <a:rPr lang="en-US" sz="1600" dirty="0" err="1"/>
              <a:t>por</a:t>
            </a:r>
            <a:r>
              <a:rPr lang="en-US" sz="1600" dirty="0"/>
              <a:t> </a:t>
            </a:r>
            <a:r>
              <a:rPr lang="en-US" sz="1600" dirty="0" err="1"/>
              <a:t>defecto</a:t>
            </a:r>
            <a:r>
              <a:rPr lang="en-US" sz="1600" dirty="0"/>
              <a:t> </a:t>
            </a:r>
            <a:r>
              <a:rPr lang="en-US" sz="1600" dirty="0" err="1"/>
              <a:t>en</a:t>
            </a:r>
            <a:r>
              <a:rPr lang="en-US" sz="1600" dirty="0"/>
              <a:t> la </a:t>
            </a:r>
            <a:r>
              <a:rPr lang="en-US" sz="1600" dirty="0" err="1"/>
              <a:t>plantilla</a:t>
            </a:r>
            <a:r>
              <a:rPr lang="en-US" sz="1600" dirty="0"/>
              <a:t> </a:t>
            </a:r>
            <a:r>
              <a:rPr lang="en-US" sz="1600" dirty="0" err="1"/>
              <a:t>webapi</a:t>
            </a:r>
            <a:r>
              <a:rPr lang="en-US" sz="1600" dirty="0"/>
              <a:t>)</a:t>
            </a:r>
          </a:p>
          <a:p>
            <a:pPr lvl="1"/>
            <a:r>
              <a:rPr lang="en-US" sz="1600" dirty="0" err="1"/>
              <a:t>Nswag.AspNetCore</a:t>
            </a:r>
            <a:r>
              <a:rPr lang="en-US" sz="1600" dirty="0"/>
              <a:t> (util para </a:t>
            </a:r>
            <a:r>
              <a:rPr lang="en-US" sz="1600" dirty="0" err="1"/>
              <a:t>autogenerar</a:t>
            </a:r>
            <a:r>
              <a:rPr lang="en-US" sz="1600" dirty="0"/>
              <a:t> </a:t>
            </a:r>
            <a:r>
              <a:rPr lang="en-US" sz="1600" dirty="0" err="1"/>
              <a:t>clientes</a:t>
            </a:r>
            <a:r>
              <a:rPr lang="en-US" sz="1600" dirty="0"/>
              <a:t>)</a:t>
            </a:r>
          </a:p>
          <a:p>
            <a:pPr marL="0" indent="0">
              <a:buNone/>
            </a:pPr>
            <a:endParaRPr lang="en-ES" dirty="0"/>
          </a:p>
        </p:txBody>
      </p:sp>
      <p:pic>
        <p:nvPicPr>
          <p:cNvPr id="5" name="Imagen 4">
            <a:extLst>
              <a:ext uri="{FF2B5EF4-FFF2-40B4-BE49-F238E27FC236}">
                <a16:creationId xmlns:a16="http://schemas.microsoft.com/office/drawing/2014/main" id="{403BF191-81ED-9B52-1280-4CA5837F1A1C}"/>
              </a:ext>
            </a:extLst>
          </p:cNvPr>
          <p:cNvPicPr>
            <a:picLocks noChangeAspect="1"/>
          </p:cNvPicPr>
          <p:nvPr/>
        </p:nvPicPr>
        <p:blipFill>
          <a:blip r:embed="rId2"/>
          <a:stretch>
            <a:fillRect/>
          </a:stretch>
        </p:blipFill>
        <p:spPr>
          <a:xfrm>
            <a:off x="5456504" y="2456096"/>
            <a:ext cx="6392167" cy="3172268"/>
          </a:xfrm>
          <a:prstGeom prst="rect">
            <a:avLst/>
          </a:prstGeom>
        </p:spPr>
      </p:pic>
    </p:spTree>
    <p:extLst>
      <p:ext uri="{BB962C8B-B14F-4D97-AF65-F5344CB8AC3E}">
        <p14:creationId xmlns:p14="http://schemas.microsoft.com/office/powerpoint/2010/main" val="157529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Decoración</a:t>
            </a:r>
            <a:r>
              <a:rPr lang="en-US" dirty="0"/>
              <a:t> de endpoints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4" y="2982431"/>
            <a:ext cx="10939183" cy="3114993"/>
          </a:xfrm>
        </p:spPr>
        <p:txBody>
          <a:bodyPr/>
          <a:lstStyle/>
          <a:p>
            <a:r>
              <a:rPr lang="en-US" sz="2000" dirty="0"/>
              <a:t>Se </a:t>
            </a:r>
            <a:r>
              <a:rPr lang="en-US" sz="2000" dirty="0" err="1"/>
              <a:t>pueden</a:t>
            </a:r>
            <a:r>
              <a:rPr lang="en-US" sz="2000" dirty="0"/>
              <a:t> </a:t>
            </a:r>
            <a:r>
              <a:rPr lang="en-US" sz="2000" dirty="0" err="1"/>
              <a:t>decorar</a:t>
            </a:r>
            <a:r>
              <a:rPr lang="en-US" sz="2000" dirty="0"/>
              <a:t> </a:t>
            </a:r>
            <a:r>
              <a:rPr lang="en-US" sz="2000" dirty="0" err="1"/>
              <a:t>los</a:t>
            </a:r>
            <a:r>
              <a:rPr lang="en-US" sz="2000" dirty="0"/>
              <a:t> endpoints para </a:t>
            </a:r>
            <a:r>
              <a:rPr lang="en-US" sz="2000" dirty="0" err="1"/>
              <a:t>mejorar</a:t>
            </a:r>
            <a:r>
              <a:rPr lang="en-US" sz="2000" dirty="0"/>
              <a:t> la </a:t>
            </a:r>
            <a:r>
              <a:rPr lang="en-US" sz="2000" dirty="0" err="1"/>
              <a:t>documentación</a:t>
            </a:r>
            <a:r>
              <a:rPr lang="en-US" sz="2000" dirty="0"/>
              <a:t> que genera swagger</a:t>
            </a:r>
          </a:p>
          <a:p>
            <a:r>
              <a:rPr lang="en-US" sz="2000" dirty="0"/>
              <a:t>Algo </a:t>
            </a:r>
            <a:r>
              <a:rPr lang="en-US" sz="2000" dirty="0" err="1"/>
              <a:t>muy</a:t>
            </a:r>
            <a:r>
              <a:rPr lang="en-US" sz="2000" dirty="0"/>
              <a:t> </a:t>
            </a:r>
            <a:r>
              <a:rPr lang="en-US" sz="2000" dirty="0" err="1"/>
              <a:t>común</a:t>
            </a:r>
            <a:r>
              <a:rPr lang="en-US" sz="2000" dirty="0"/>
              <a:t> es </a:t>
            </a:r>
            <a:r>
              <a:rPr lang="en-US" sz="2000" dirty="0" err="1"/>
              <a:t>emplear</a:t>
            </a:r>
            <a:r>
              <a:rPr lang="en-US" sz="2000" dirty="0"/>
              <a:t> “Produces” para </a:t>
            </a:r>
            <a:r>
              <a:rPr lang="en-US" sz="2000" dirty="0" err="1"/>
              <a:t>documentar</a:t>
            </a:r>
            <a:r>
              <a:rPr lang="en-US" sz="2000" dirty="0"/>
              <a:t> </a:t>
            </a:r>
            <a:r>
              <a:rPr lang="en-US" sz="2000" dirty="0" err="1"/>
              <a:t>estados</a:t>
            </a:r>
            <a:r>
              <a:rPr lang="en-US" sz="2000" dirty="0"/>
              <a:t> HTTP y </a:t>
            </a:r>
            <a:r>
              <a:rPr lang="en-US" sz="2000" dirty="0" err="1"/>
              <a:t>modelos</a:t>
            </a:r>
            <a:r>
              <a:rPr lang="en-US" sz="2000" dirty="0"/>
              <a:t> de </a:t>
            </a:r>
            <a:r>
              <a:rPr lang="en-US" sz="2000" dirty="0" err="1"/>
              <a:t>datos</a:t>
            </a:r>
            <a:endParaRPr lang="en-US" sz="2000" dirty="0"/>
          </a:p>
          <a:p>
            <a:pPr marL="0" indent="0">
              <a:buNone/>
            </a:pPr>
            <a:endParaRPr lang="en-ES" dirty="0"/>
          </a:p>
        </p:txBody>
      </p:sp>
      <p:pic>
        <p:nvPicPr>
          <p:cNvPr id="17" name="Imagen 16">
            <a:extLst>
              <a:ext uri="{FF2B5EF4-FFF2-40B4-BE49-F238E27FC236}">
                <a16:creationId xmlns:a16="http://schemas.microsoft.com/office/drawing/2014/main" id="{406BB07F-8563-B69D-F2CC-9F2036BB31A9}"/>
              </a:ext>
            </a:extLst>
          </p:cNvPr>
          <p:cNvPicPr>
            <a:picLocks noChangeAspect="1"/>
          </p:cNvPicPr>
          <p:nvPr/>
        </p:nvPicPr>
        <p:blipFill>
          <a:blip r:embed="rId2"/>
          <a:stretch>
            <a:fillRect/>
          </a:stretch>
        </p:blipFill>
        <p:spPr>
          <a:xfrm>
            <a:off x="2844863" y="4041003"/>
            <a:ext cx="4239217" cy="2572109"/>
          </a:xfrm>
          <a:prstGeom prst="rect">
            <a:avLst/>
          </a:prstGeom>
        </p:spPr>
      </p:pic>
      <p:pic>
        <p:nvPicPr>
          <p:cNvPr id="19" name="Imagen 18">
            <a:extLst>
              <a:ext uri="{FF2B5EF4-FFF2-40B4-BE49-F238E27FC236}">
                <a16:creationId xmlns:a16="http://schemas.microsoft.com/office/drawing/2014/main" id="{DBDCE4F3-3DD3-BE36-2D0D-CD9A6B3CA73E}"/>
              </a:ext>
            </a:extLst>
          </p:cNvPr>
          <p:cNvPicPr>
            <a:picLocks noChangeAspect="1"/>
          </p:cNvPicPr>
          <p:nvPr/>
        </p:nvPicPr>
        <p:blipFill>
          <a:blip r:embed="rId3"/>
          <a:stretch>
            <a:fillRect/>
          </a:stretch>
        </p:blipFill>
        <p:spPr>
          <a:xfrm>
            <a:off x="7238048" y="3947697"/>
            <a:ext cx="3074553" cy="2665415"/>
          </a:xfrm>
          <a:prstGeom prst="rect">
            <a:avLst/>
          </a:prstGeom>
        </p:spPr>
      </p:pic>
    </p:spTree>
    <p:extLst>
      <p:ext uri="{BB962C8B-B14F-4D97-AF65-F5344CB8AC3E}">
        <p14:creationId xmlns:p14="http://schemas.microsoft.com/office/powerpoint/2010/main" val="211966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swagger</a:t>
            </a:r>
            <a:endParaRPr lang="en-ES" dirty="0"/>
          </a:p>
        </p:txBody>
      </p:sp>
      <p:pic>
        <p:nvPicPr>
          <p:cNvPr id="8" name="Marcador de posición de imagen 7" descr="Fotógrafo edita fotos en un ordenador de escritorio">
            <a:extLst>
              <a:ext uri="{FF2B5EF4-FFF2-40B4-BE49-F238E27FC236}">
                <a16:creationId xmlns:a16="http://schemas.microsoft.com/office/drawing/2014/main" id="{66DF7D59-B711-E398-7E47-7F828A9B925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1002714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9856831" cy="651610"/>
          </a:xfrm>
        </p:spPr>
        <p:txBody>
          <a:bodyPr/>
          <a:lstStyle/>
          <a:p>
            <a:r>
              <a:rPr lang="en-US" dirty="0" err="1"/>
              <a:t>Limitaciones</a:t>
            </a:r>
            <a:r>
              <a:rPr lang="en-US" dirty="0"/>
              <a:t> de minimal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475723"/>
            <a:ext cx="8520384" cy="3621702"/>
          </a:xfrm>
        </p:spPr>
        <p:txBody>
          <a:bodyPr/>
          <a:lstStyle/>
          <a:p>
            <a:r>
              <a:rPr lang="en-US" sz="2400" dirty="0" err="1"/>
              <a:t>Filtros</a:t>
            </a:r>
            <a:endParaRPr lang="en-US" sz="2400" dirty="0"/>
          </a:p>
          <a:p>
            <a:r>
              <a:rPr lang="en-US" sz="2400" dirty="0"/>
              <a:t>Model Binding </a:t>
            </a:r>
            <a:r>
              <a:rPr lang="en-US" sz="2400" dirty="0" err="1"/>
              <a:t>limitado</a:t>
            </a:r>
            <a:endParaRPr lang="en-US" sz="2400" dirty="0"/>
          </a:p>
          <a:p>
            <a:r>
              <a:rPr lang="en-US" sz="2400" dirty="0" err="1"/>
              <a:t>Formularios</a:t>
            </a:r>
            <a:endParaRPr lang="en-US" sz="2400" dirty="0"/>
          </a:p>
          <a:p>
            <a:r>
              <a:rPr lang="en-US" sz="2400" dirty="0" err="1"/>
              <a:t>Validación</a:t>
            </a:r>
            <a:r>
              <a:rPr lang="en-US" sz="2400" dirty="0"/>
              <a:t> de </a:t>
            </a:r>
            <a:r>
              <a:rPr lang="en-US" sz="2400" dirty="0" err="1"/>
              <a:t>modelo</a:t>
            </a:r>
            <a:endParaRPr lang="en-US" sz="2400" dirty="0"/>
          </a:p>
          <a:p>
            <a:r>
              <a:rPr lang="en-US" sz="2400" dirty="0" err="1"/>
              <a:t>Api</a:t>
            </a:r>
            <a:r>
              <a:rPr lang="en-US" sz="2400" dirty="0"/>
              <a:t> Versioning</a:t>
            </a:r>
          </a:p>
          <a:p>
            <a:r>
              <a:rPr lang="en-US" sz="2400" dirty="0"/>
              <a:t>Vistas</a:t>
            </a:r>
          </a:p>
          <a:p>
            <a:pPr marL="0" indent="0">
              <a:buNone/>
            </a:pPr>
            <a:r>
              <a:rPr lang="es-ES" sz="1800" dirty="0">
                <a:solidFill>
                  <a:schemeClr val="accent1"/>
                </a:solidFill>
                <a:hlinkClick r:id="rId2">
                  <a:extLst>
                    <a:ext uri="{A12FA001-AC4F-418D-AE19-62706E023703}">
                      <ahyp:hlinkClr xmlns:ahyp="http://schemas.microsoft.com/office/drawing/2018/hyperlinkcolor" val="tx"/>
                    </a:ext>
                  </a:extLst>
                </a:hlinkClick>
              </a:rPr>
              <a:t>https://learn.microsoft.com/en-us/aspnet/core/tutorials/min-web-api?view=aspnetcore-6.0&amp;tabs=visual-studio#differences-between-minimal-apis-and-apis-with-controllers</a:t>
            </a:r>
            <a:endParaRPr lang="en-ES" sz="1800" dirty="0">
              <a:solidFill>
                <a:schemeClr val="accent1"/>
              </a:solidFill>
            </a:endParaRPr>
          </a:p>
        </p:txBody>
      </p:sp>
    </p:spTree>
    <p:extLst>
      <p:ext uri="{BB962C8B-B14F-4D97-AF65-F5344CB8AC3E}">
        <p14:creationId xmlns:p14="http://schemas.microsoft.com/office/powerpoint/2010/main" val="1281155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err="1">
                <a:solidFill>
                  <a:schemeClr val="accent1"/>
                </a:solidFill>
              </a:rPr>
              <a:t>launchSettings.json</a:t>
            </a:r>
            <a:r>
              <a:rPr lang="es-ES" sz="2000" dirty="0">
                <a:solidFill>
                  <a:schemeClr val="accent1"/>
                </a:solidFill>
              </a:rPr>
              <a:t>: </a:t>
            </a:r>
            <a:r>
              <a:rPr lang="es-ES" sz="2000" dirty="0"/>
              <a:t>Configuración de arranque local</a:t>
            </a:r>
            <a:endParaRPr lang="es-ES" sz="2000" dirty="0">
              <a:solidFill>
                <a:schemeClr val="accent1"/>
              </a:solidFill>
            </a:endParaRPr>
          </a:p>
          <a:p>
            <a:r>
              <a:rPr lang="es-ES" sz="2000" dirty="0" err="1">
                <a:solidFill>
                  <a:schemeClr val="accent1"/>
                </a:solidFill>
              </a:rPr>
              <a:t>appsettings.json</a:t>
            </a:r>
            <a:r>
              <a:rPr lang="es-ES" sz="2000" dirty="0">
                <a:solidFill>
                  <a:schemeClr val="accent1"/>
                </a:solidFill>
              </a:rPr>
              <a:t>: </a:t>
            </a:r>
            <a:r>
              <a:rPr lang="es-ES" sz="2000" dirty="0"/>
              <a:t>Configuración general de la aplicación. Puede haber un fichero por entorno.</a:t>
            </a:r>
          </a:p>
          <a:p>
            <a:r>
              <a:rPr lang="es-ES" sz="2000" dirty="0" err="1">
                <a:solidFill>
                  <a:schemeClr val="accent1"/>
                </a:solidFill>
              </a:rPr>
              <a:t>Program.cs</a:t>
            </a:r>
            <a:r>
              <a:rPr lang="es-ES" sz="2000" dirty="0">
                <a:solidFill>
                  <a:schemeClr val="accent1"/>
                </a:solidFill>
              </a:rPr>
              <a:t>: </a:t>
            </a:r>
            <a:r>
              <a:rPr lang="es-ES" sz="2000" dirty="0"/>
              <a:t>Punto de entrada de la aplicación</a:t>
            </a:r>
            <a:endParaRPr lang="es-ES" sz="2000" dirty="0">
              <a:solidFill>
                <a:schemeClr val="accent1"/>
              </a:solidFill>
            </a:endParaRPr>
          </a:p>
          <a:p>
            <a:r>
              <a:rPr lang="es-ES" sz="2000" dirty="0"/>
              <a:t>Dependencias </a:t>
            </a:r>
            <a:r>
              <a:rPr lang="es-ES" sz="2000" dirty="0" err="1"/>
              <a:t>Nuget</a:t>
            </a:r>
            <a:r>
              <a:rPr lang="es-ES" sz="2000" dirty="0"/>
              <a:t> y de otros proyectos</a:t>
            </a:r>
          </a:p>
          <a:p>
            <a:endParaRPr lang="en-ES" dirty="0"/>
          </a:p>
        </p:txBody>
      </p:sp>
      <p:pic>
        <p:nvPicPr>
          <p:cNvPr id="7" name="object 5">
            <a:extLst>
              <a:ext uri="{FF2B5EF4-FFF2-40B4-BE49-F238E27FC236}">
                <a16:creationId xmlns:a16="http://schemas.microsoft.com/office/drawing/2014/main" id="{0E4C815C-6D31-8A58-BCF1-0EDFD4A90EB9}"/>
              </a:ext>
            </a:extLst>
          </p:cNvPr>
          <p:cNvPicPr>
            <a:picLocks noGrp="1"/>
          </p:cNvPicPr>
          <p:nvPr>
            <p:ph type="pic" sz="quarter" idx="15"/>
          </p:nvPr>
        </p:nvPicPr>
        <p:blipFill>
          <a:blip r:embed="rId2" cstate="print"/>
          <a:stretch>
            <a:fillRect/>
          </a:stretch>
        </p:blipFill>
        <p:spPr>
          <a:xfrm>
            <a:off x="6904626" y="2306841"/>
            <a:ext cx="4656668" cy="3321422"/>
          </a:xfrm>
          <a:prstGeom prst="rect">
            <a:avLst/>
          </a:prstGeom>
        </p:spPr>
      </p:pic>
    </p:spTree>
    <p:extLst>
      <p:ext uri="{BB962C8B-B14F-4D97-AF65-F5344CB8AC3E}">
        <p14:creationId xmlns:p14="http://schemas.microsoft.com/office/powerpoint/2010/main" val="138729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923952"/>
            <a:ext cx="5040313" cy="505047"/>
          </a:xfrm>
        </p:spPr>
        <p:txBody>
          <a:bodyPr/>
          <a:lstStyle/>
          <a:p>
            <a:r>
              <a:rPr lang="en-US" dirty="0" err="1"/>
              <a:t>Program.cs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4" y="3428999"/>
            <a:ext cx="10486877" cy="2916239"/>
          </a:xfrm>
        </p:spPr>
        <p:txBody>
          <a:bodyPr/>
          <a:lstStyle/>
          <a:p>
            <a:r>
              <a:rPr lang="es-ES" sz="2000" dirty="0"/>
              <a:t>Punto de entrada de </a:t>
            </a:r>
            <a:r>
              <a:rPr lang="es-ES" sz="2000" dirty="0" err="1"/>
              <a:t>.Net</a:t>
            </a:r>
            <a:r>
              <a:rPr lang="es-ES" sz="2000" dirty="0"/>
              <a:t> Core</a:t>
            </a:r>
          </a:p>
          <a:p>
            <a:r>
              <a:rPr lang="es-ES" sz="2000" dirty="0"/>
              <a:t>En net6 incluye el anterior </a:t>
            </a:r>
            <a:r>
              <a:rPr lang="es-ES" sz="2000" dirty="0" err="1"/>
              <a:t>Startup.cs</a:t>
            </a:r>
            <a:endParaRPr lang="es-ES" sz="2000" dirty="0"/>
          </a:p>
          <a:p>
            <a:r>
              <a:rPr lang="es-ES" sz="2000" dirty="0"/>
              <a:t>La función </a:t>
            </a:r>
            <a:r>
              <a:rPr lang="es-ES" sz="2000" dirty="0" err="1"/>
              <a:t>WebApplication.CreateBuilder</a:t>
            </a:r>
            <a:r>
              <a:rPr lang="es-ES" sz="2000" dirty="0"/>
              <a:t> nos da un objeto sobre el que configurar servicios</a:t>
            </a:r>
          </a:p>
          <a:p>
            <a:r>
              <a:rPr lang="es-ES" sz="2000" dirty="0"/>
              <a:t>La función .</a:t>
            </a:r>
            <a:r>
              <a:rPr lang="es-ES" sz="2000" dirty="0" err="1"/>
              <a:t>Build</a:t>
            </a:r>
            <a:r>
              <a:rPr lang="es-ES" sz="2000" dirty="0"/>
              <a:t>() crea la aplicación ASP.NET Core, sobre la que podemos:</a:t>
            </a:r>
          </a:p>
          <a:p>
            <a:pPr lvl="1"/>
            <a:r>
              <a:rPr lang="es-ES" sz="1800" dirty="0"/>
              <a:t>Configurar middleware</a:t>
            </a:r>
          </a:p>
          <a:p>
            <a:pPr lvl="1"/>
            <a:r>
              <a:rPr lang="es-ES" sz="1800" dirty="0"/>
              <a:t>Configurar rutas</a:t>
            </a:r>
          </a:p>
          <a:p>
            <a:pPr lvl="1"/>
            <a:r>
              <a:rPr lang="es-ES" sz="1800" dirty="0"/>
              <a:t>Ejecutar la aplicación</a:t>
            </a:r>
          </a:p>
        </p:txBody>
      </p:sp>
      <p:pic>
        <p:nvPicPr>
          <p:cNvPr id="2" name="object 4">
            <a:extLst>
              <a:ext uri="{FF2B5EF4-FFF2-40B4-BE49-F238E27FC236}">
                <a16:creationId xmlns:a16="http://schemas.microsoft.com/office/drawing/2014/main" id="{958DCD66-EC3C-77AF-2323-5A74846C174C}"/>
              </a:ext>
            </a:extLst>
          </p:cNvPr>
          <p:cNvPicPr>
            <a:picLocks noGrp="1"/>
          </p:cNvPicPr>
          <p:nvPr>
            <p:ph type="pic" sz="quarter" idx="15"/>
          </p:nvPr>
        </p:nvPicPr>
        <p:blipFill>
          <a:blip r:embed="rId2" cstate="print"/>
          <a:stretch>
            <a:fillRect/>
          </a:stretch>
        </p:blipFill>
        <p:spPr>
          <a:xfrm>
            <a:off x="7273776" y="1506375"/>
            <a:ext cx="4124325" cy="1238250"/>
          </a:xfrm>
          <a:prstGeom prst="rect">
            <a:avLst/>
          </a:prstGeom>
        </p:spPr>
      </p:pic>
    </p:spTree>
    <p:extLst>
      <p:ext uri="{BB962C8B-B14F-4D97-AF65-F5344CB8AC3E}">
        <p14:creationId xmlns:p14="http://schemas.microsoft.com/office/powerpoint/2010/main" val="1452678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1225" y="921585"/>
            <a:ext cx="9945146" cy="651610"/>
          </a:xfrm>
        </p:spPr>
        <p:txBody>
          <a:bodyPr/>
          <a:lstStyle/>
          <a:p>
            <a:r>
              <a:rPr lang="en-US" dirty="0"/>
              <a:t>Minimal APIs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1573195"/>
            <a:ext cx="5040313" cy="372563"/>
          </a:xfrm>
        </p:spPr>
        <p:txBody>
          <a:bodyPr/>
          <a:lstStyle/>
          <a:p>
            <a:r>
              <a:rPr lang="en-US" dirty="0" err="1"/>
              <a:t>Program.cs</a:t>
            </a:r>
            <a:endParaRPr lang="en-ES" dirty="0"/>
          </a:p>
        </p:txBody>
      </p:sp>
      <p:pic>
        <p:nvPicPr>
          <p:cNvPr id="10" name="object 4">
            <a:extLst>
              <a:ext uri="{FF2B5EF4-FFF2-40B4-BE49-F238E27FC236}">
                <a16:creationId xmlns:a16="http://schemas.microsoft.com/office/drawing/2014/main" id="{815FC218-9461-8F59-2A80-3A76FD630A13}"/>
              </a:ext>
            </a:extLst>
          </p:cNvPr>
          <p:cNvPicPr>
            <a:picLocks noGrp="1"/>
          </p:cNvPicPr>
          <p:nvPr>
            <p:ph type="pic" sz="quarter" idx="15"/>
          </p:nvPr>
        </p:nvPicPr>
        <p:blipFill>
          <a:blip r:embed="rId2" cstate="print"/>
          <a:stretch>
            <a:fillRect/>
          </a:stretch>
        </p:blipFill>
        <p:spPr>
          <a:xfrm>
            <a:off x="911225" y="2083557"/>
            <a:ext cx="10267950" cy="4362450"/>
          </a:xfrm>
          <a:prstGeom prst="rect">
            <a:avLst/>
          </a:prstGeom>
        </p:spPr>
      </p:pic>
    </p:spTree>
    <p:extLst>
      <p:ext uri="{BB962C8B-B14F-4D97-AF65-F5344CB8AC3E}">
        <p14:creationId xmlns:p14="http://schemas.microsoft.com/office/powerpoint/2010/main" val="4217344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Minimal APIs</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p:txBody>
          <a:bodyPr/>
          <a:lstStyle/>
          <a:p>
            <a:r>
              <a:rPr lang="en-US" dirty="0" err="1"/>
              <a:t>Ejemplos</a:t>
            </a:r>
            <a:r>
              <a:rPr lang="en-US" dirty="0"/>
              <a:t> de </a:t>
            </a:r>
            <a:r>
              <a:rPr lang="en-US" dirty="0" err="1"/>
              <a:t>uso</a:t>
            </a:r>
            <a:r>
              <a:rPr lang="en-US" dirty="0"/>
              <a:t> de mappings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endParaRPr lang="es-ES" dirty="0"/>
          </a:p>
          <a:p>
            <a:endParaRPr lang="es-ES" dirty="0"/>
          </a:p>
          <a:p>
            <a:r>
              <a:rPr lang="es-ES" dirty="0"/>
              <a:t>//</a:t>
            </a:r>
            <a:r>
              <a:rPr lang="es-ES" dirty="0" err="1"/>
              <a:t>Get</a:t>
            </a:r>
            <a:endParaRPr lang="es-ES" dirty="0"/>
          </a:p>
          <a:p>
            <a:r>
              <a:rPr lang="es-ES" dirty="0" err="1"/>
              <a:t>app.MapGet</a:t>
            </a:r>
            <a:r>
              <a:rPr lang="es-ES" dirty="0"/>
              <a:t>("/</a:t>
            </a:r>
            <a:r>
              <a:rPr lang="es-ES" dirty="0" err="1"/>
              <a:t>students</a:t>
            </a:r>
            <a:r>
              <a:rPr lang="es-ES" dirty="0"/>
              <a:t>", () =&gt; {</a:t>
            </a:r>
          </a:p>
          <a:p>
            <a:r>
              <a:rPr lang="es-ES" dirty="0"/>
              <a:t>   //</a:t>
            </a:r>
            <a:r>
              <a:rPr lang="es-ES" dirty="0" err="1"/>
              <a:t>Return</a:t>
            </a:r>
            <a:r>
              <a:rPr lang="es-ES" dirty="0"/>
              <a:t> </a:t>
            </a:r>
            <a:r>
              <a:rPr lang="es-ES" dirty="0" err="1"/>
              <a:t>the</a:t>
            </a:r>
            <a:r>
              <a:rPr lang="es-ES" dirty="0"/>
              <a:t> </a:t>
            </a:r>
            <a:r>
              <a:rPr lang="es-ES" dirty="0" err="1"/>
              <a:t>list</a:t>
            </a:r>
            <a:r>
              <a:rPr lang="es-ES" dirty="0"/>
              <a:t> </a:t>
            </a:r>
            <a:r>
              <a:rPr lang="es-ES" dirty="0" err="1"/>
              <a:t>of</a:t>
            </a:r>
            <a:r>
              <a:rPr lang="es-ES" dirty="0"/>
              <a:t> </a:t>
            </a:r>
            <a:r>
              <a:rPr lang="es-ES" dirty="0" err="1"/>
              <a:t>students</a:t>
            </a:r>
            <a:endParaRPr lang="es-ES" dirty="0"/>
          </a:p>
          <a:p>
            <a:r>
              <a:rPr lang="es-ES" dirty="0"/>
              <a:t>});</a:t>
            </a:r>
          </a:p>
          <a:p>
            <a:endParaRPr lang="es-ES" dirty="0"/>
          </a:p>
          <a:p>
            <a:r>
              <a:rPr lang="es-ES" dirty="0"/>
              <a:t>//Post</a:t>
            </a:r>
          </a:p>
          <a:p>
            <a:r>
              <a:rPr lang="es-ES" dirty="0" err="1"/>
              <a:t>app.MapPost</a:t>
            </a:r>
            <a:r>
              <a:rPr lang="es-ES" dirty="0"/>
              <a:t>("/</a:t>
            </a:r>
            <a:r>
              <a:rPr lang="es-ES" dirty="0" err="1"/>
              <a:t>students</a:t>
            </a:r>
            <a:r>
              <a:rPr lang="es-ES" dirty="0"/>
              <a:t>/", (</a:t>
            </a:r>
            <a:r>
              <a:rPr lang="es-ES" dirty="0" err="1"/>
              <a:t>Student</a:t>
            </a:r>
            <a:r>
              <a:rPr lang="es-ES" dirty="0"/>
              <a:t> </a:t>
            </a:r>
            <a:r>
              <a:rPr lang="es-ES" dirty="0" err="1"/>
              <a:t>student</a:t>
            </a:r>
            <a:r>
              <a:rPr lang="es-ES" dirty="0"/>
              <a:t>) =&gt; {</a:t>
            </a:r>
          </a:p>
          <a:p>
            <a:r>
              <a:rPr lang="es-ES" dirty="0"/>
              <a:t>   //</a:t>
            </a:r>
            <a:r>
              <a:rPr lang="es-ES" dirty="0" err="1"/>
              <a:t>Insert</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s-ES" dirty="0"/>
          </a:p>
          <a:p>
            <a:r>
              <a:rPr lang="es-ES" dirty="0"/>
              <a:t>//</a:t>
            </a:r>
            <a:r>
              <a:rPr lang="es-ES" dirty="0" err="1"/>
              <a:t>Delete</a:t>
            </a:r>
            <a:endParaRPr lang="es-ES" dirty="0"/>
          </a:p>
          <a:p>
            <a:r>
              <a:rPr lang="es-ES" dirty="0" err="1"/>
              <a:t>app.MapDelete</a:t>
            </a:r>
            <a:r>
              <a:rPr lang="es-ES" dirty="0"/>
              <a:t>("/</a:t>
            </a:r>
            <a:r>
              <a:rPr lang="es-ES" dirty="0" err="1"/>
              <a:t>students</a:t>
            </a:r>
            <a:r>
              <a:rPr lang="es-ES" dirty="0"/>
              <a:t>/{id}", (</a:t>
            </a:r>
            <a:r>
              <a:rPr lang="es-ES" dirty="0" err="1"/>
              <a:t>int</a:t>
            </a:r>
            <a:r>
              <a:rPr lang="es-ES" dirty="0"/>
              <a:t> id) =&gt; {</a:t>
            </a:r>
          </a:p>
          <a:p>
            <a:r>
              <a:rPr lang="es-ES" dirty="0"/>
              <a:t>   //</a:t>
            </a:r>
            <a:r>
              <a:rPr lang="es-ES" dirty="0" err="1"/>
              <a:t>Delete</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n-ES" dirty="0"/>
          </a:p>
        </p:txBody>
      </p:sp>
    </p:spTree>
    <p:extLst>
      <p:ext uri="{BB962C8B-B14F-4D97-AF65-F5344CB8AC3E}">
        <p14:creationId xmlns:p14="http://schemas.microsoft.com/office/powerpoint/2010/main" val="4050197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los</a:t>
            </a:r>
            <a:r>
              <a:rPr lang="en-US" dirty="0"/>
              <a:t> mappings </a:t>
            </a:r>
            <a:r>
              <a:rPr lang="en-US" dirty="0" err="1"/>
              <a:t>en</a:t>
            </a:r>
            <a:r>
              <a:rPr lang="en-US" dirty="0"/>
              <a:t> ASP.NET Core</a:t>
            </a:r>
            <a:endParaRPr lang="en-ES" dirty="0"/>
          </a:p>
        </p:txBody>
      </p:sp>
      <p:pic>
        <p:nvPicPr>
          <p:cNvPr id="8" name="Marcador de posición de imagen 7" descr="Niños escribiendo">
            <a:extLst>
              <a:ext uri="{FF2B5EF4-FFF2-40B4-BE49-F238E27FC236}">
                <a16:creationId xmlns:a16="http://schemas.microsoft.com/office/drawing/2014/main" id="{106B5B97-D531-B2CE-AC9D-74BD6155AC66}"/>
              </a:ext>
            </a:extLst>
          </p:cNvPr>
          <p:cNvPicPr>
            <a:picLocks noGrp="1" noChangeAspect="1"/>
          </p:cNvPicPr>
          <p:nvPr>
            <p:ph type="pic" sz="quarter" idx="15"/>
          </p:nvPr>
        </p:nvPicPr>
        <p:blipFill>
          <a:blip r:embed="rId2"/>
          <a:srcRect l="15422" r="15422"/>
          <a:stretch>
            <a:fillRect/>
          </a:stretch>
        </p:blipFill>
        <p:spPr/>
      </p:pic>
    </p:spTree>
    <p:extLst>
      <p:ext uri="{BB962C8B-B14F-4D97-AF65-F5344CB8AC3E}">
        <p14:creationId xmlns:p14="http://schemas.microsoft.com/office/powerpoint/2010/main" val="1959247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a:t>Una forma de </a:t>
            </a:r>
            <a:r>
              <a:rPr lang="en-US" dirty="0" err="1"/>
              <a:t>implementar</a:t>
            </a:r>
            <a:r>
              <a:rPr lang="en-US" dirty="0"/>
              <a:t> la inversion de control</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a:t>Los servicios nos permiten desacoplar la lógica de nuestro sistema</a:t>
            </a:r>
          </a:p>
          <a:p>
            <a:r>
              <a:rPr lang="es-ES" sz="2000" dirty="0"/>
              <a:t>Se registran sobre el contenedor de inyección de dependencias en el </a:t>
            </a:r>
            <a:r>
              <a:rPr lang="es-ES" sz="2000" dirty="0" err="1"/>
              <a:t>builder</a:t>
            </a:r>
            <a:r>
              <a:rPr lang="es-ES" sz="2000" dirty="0"/>
              <a:t> de la aplicación</a:t>
            </a:r>
          </a:p>
          <a:p>
            <a:r>
              <a:rPr lang="es-ES" sz="2000" dirty="0"/>
              <a:t>Se pueden registrar directamente o a través de interfaces</a:t>
            </a:r>
          </a:p>
          <a:p>
            <a:r>
              <a:rPr lang="es-ES" sz="2000" dirty="0"/>
              <a:t>Un mismo servicio puede implementar varias interfaces (I de SOLID)</a:t>
            </a:r>
          </a:p>
        </p:txBody>
      </p:sp>
      <p:pic>
        <p:nvPicPr>
          <p:cNvPr id="5" name="object 4">
            <a:extLst>
              <a:ext uri="{FF2B5EF4-FFF2-40B4-BE49-F238E27FC236}">
                <a16:creationId xmlns:a16="http://schemas.microsoft.com/office/drawing/2014/main" id="{B2E5DA09-8075-90FE-FE52-0F63AFB5A026}"/>
              </a:ext>
            </a:extLst>
          </p:cNvPr>
          <p:cNvPicPr>
            <a:picLocks noGrp="1"/>
          </p:cNvPicPr>
          <p:nvPr>
            <p:ph type="pic" sz="quarter" idx="15"/>
          </p:nvPr>
        </p:nvPicPr>
        <p:blipFill>
          <a:blip r:embed="rId2" cstate="print"/>
          <a:stretch>
            <a:fillRect/>
          </a:stretch>
        </p:blipFill>
        <p:spPr>
          <a:xfrm>
            <a:off x="2031473" y="4986067"/>
            <a:ext cx="7852448" cy="1042594"/>
          </a:xfrm>
          <a:prstGeom prst="rect">
            <a:avLst/>
          </a:prstGeom>
        </p:spPr>
      </p:pic>
    </p:spTree>
    <p:extLst>
      <p:ext uri="{BB962C8B-B14F-4D97-AF65-F5344CB8AC3E}">
        <p14:creationId xmlns:p14="http://schemas.microsoft.com/office/powerpoint/2010/main" val="3936883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9CC115-EA7D-4C48-9BFD-726594EBEA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4359</TotalTime>
  <Words>1241</Words>
  <Application>Microsoft Office PowerPoint</Application>
  <PresentationFormat>Panorámica</PresentationFormat>
  <Paragraphs>222</Paragraphs>
  <Slides>36</Slides>
  <Notes>1</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36</vt:i4>
      </vt:variant>
    </vt:vector>
  </HeadingPairs>
  <TitlesOfParts>
    <vt:vector size="53" baseType="lpstr">
      <vt:lpstr>Montserrat ExtraBold</vt:lpstr>
      <vt:lpstr>Montserrat</vt:lpstr>
      <vt:lpstr>Montserrat Light</vt:lpstr>
      <vt:lpstr>Montserrat Medium</vt:lpstr>
      <vt:lpstr>Open Sans Light</vt:lpstr>
      <vt:lpstr>Calibri</vt:lpstr>
      <vt:lpstr>Montserrat SemiBold</vt:lpstr>
      <vt:lpstr>Graphik</vt:lpstr>
      <vt:lpstr>Montserrat Bold</vt:lpstr>
      <vt:lpstr>Arial</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Gonzalo Bermejo Chacón</cp:lastModifiedBy>
  <cp:revision>31</cp:revision>
  <dcterms:created xsi:type="dcterms:W3CDTF">2018-02-28T02:57:44Z</dcterms:created>
  <dcterms:modified xsi:type="dcterms:W3CDTF">2022-11-14T21:42:24Z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